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36"/>
  </p:handoutMasterIdLst>
  <p:sldIdLst>
    <p:sldId id="256" r:id="rId3"/>
    <p:sldId id="257" r:id="rId4"/>
    <p:sldId id="287" r:id="rId5"/>
    <p:sldId id="288" r:id="rId6"/>
    <p:sldId id="289" r:id="rId8"/>
    <p:sldId id="290" r:id="rId9"/>
    <p:sldId id="291" r:id="rId10"/>
    <p:sldId id="295" r:id="rId11"/>
    <p:sldId id="292" r:id="rId12"/>
    <p:sldId id="293" r:id="rId13"/>
    <p:sldId id="284" r:id="rId14"/>
    <p:sldId id="278" r:id="rId15"/>
    <p:sldId id="285" r:id="rId16"/>
    <p:sldId id="280" r:id="rId17"/>
    <p:sldId id="281" r:id="rId18"/>
    <p:sldId id="319" r:id="rId19"/>
    <p:sldId id="282" r:id="rId20"/>
    <p:sldId id="283" r:id="rId21"/>
    <p:sldId id="271" r:id="rId22"/>
    <p:sldId id="274" r:id="rId23"/>
    <p:sldId id="296" r:id="rId24"/>
    <p:sldId id="297" r:id="rId25"/>
    <p:sldId id="298" r:id="rId26"/>
    <p:sldId id="299" r:id="rId27"/>
    <p:sldId id="305" r:id="rId28"/>
    <p:sldId id="259" r:id="rId29"/>
    <p:sldId id="301" r:id="rId30"/>
    <p:sldId id="300" r:id="rId31"/>
    <p:sldId id="302" r:id="rId32"/>
    <p:sldId id="303" r:id="rId33"/>
    <p:sldId id="304" r:id="rId34"/>
    <p:sldId id="265" r:id="rId35"/>
  </p:sldIdLst>
  <p:sldSz cx="12188825" cy="6858000"/>
  <p:notesSz cx="6858000" cy="9144000"/>
  <p:defaultTextStyle>
    <a:defPPr>
      <a:defRPr lang="en-US"/>
    </a:defPPr>
    <a:lvl1pPr marL="0" algn="l" defTabSz="1340485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70560" algn="l" defTabSz="1340485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41120" algn="l" defTabSz="1340485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2011045" algn="l" defTabSz="1340485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81605" algn="l" defTabSz="1340485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352165" algn="l" defTabSz="1340485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4022725" algn="l" defTabSz="1340485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693285" algn="l" defTabSz="1340485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363210" algn="l" defTabSz="1340485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2373"/>
    <a:srgbClr val="566FB0"/>
    <a:srgbClr val="6487BF"/>
    <a:srgbClr val="5FA5C1"/>
    <a:srgbClr val="339791"/>
    <a:srgbClr val="CCFF33"/>
    <a:srgbClr val="31908A"/>
    <a:srgbClr val="50CCAC"/>
    <a:srgbClr val="4ECE82"/>
    <a:srgbClr val="59C3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16" autoAdjust="0"/>
    <p:restoredTop sz="94660"/>
  </p:normalViewPr>
  <p:slideViewPr>
    <p:cSldViewPr>
      <p:cViewPr varScale="1">
        <p:scale>
          <a:sx n="117" d="100"/>
          <a:sy n="117" d="100"/>
        </p:scale>
        <p:origin x="108" y="15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handoutMaster" Target="handoutMasters/handoutMaster1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AFED1-E45A-488E-9D65-4B9641006D7A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4048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70560" algn="l" defTabSz="134048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41120" algn="l" defTabSz="134048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11045" algn="l" defTabSz="134048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681605" algn="l" defTabSz="134048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352165" algn="l" defTabSz="134048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022725" algn="l" defTabSz="134048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693285" algn="l" defTabSz="134048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363210" algn="l" defTabSz="134048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29CB1-4161-4CA8-A6AA-9CC83368FC2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8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7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41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110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81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352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0227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6932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3632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FF222-9DB7-4198-B188-035A7A59F8A0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21105-F966-4979-89A5-AE9C78C35E6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41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41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62B71-65DB-4D5B-A8B1-46EBA695DD70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66981-53A4-4140-9B53-96C2ACFFF2B0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4" y="4406902"/>
            <a:ext cx="10360501" cy="1362074"/>
          </a:xfrm>
        </p:spPr>
        <p:txBody>
          <a:bodyPr anchor="t"/>
          <a:lstStyle>
            <a:lvl1pPr algn="l">
              <a:defRPr sz="59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4" y="2906713"/>
            <a:ext cx="10360501" cy="1500187"/>
          </a:xfrm>
        </p:spPr>
        <p:txBody>
          <a:bodyPr anchor="b"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67056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411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201104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68160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35216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02272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69328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36321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70967-7CEB-4C5C-95C0-2CD4CB46CCD2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2"/>
            <a:ext cx="5383398" cy="4525963"/>
          </a:xfrm>
        </p:spPr>
        <p:txBody>
          <a:bodyPr/>
          <a:lstStyle>
            <a:lvl1pPr>
              <a:defRPr sz="4100"/>
            </a:lvl1pPr>
            <a:lvl2pPr>
              <a:defRPr sz="35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2"/>
            <a:ext cx="5383398" cy="4525963"/>
          </a:xfrm>
        </p:spPr>
        <p:txBody>
          <a:bodyPr/>
          <a:lstStyle>
            <a:lvl1pPr>
              <a:defRPr sz="4100"/>
            </a:lvl1pPr>
            <a:lvl2pPr>
              <a:defRPr sz="35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3CF34-7198-4165-9F03-B3AB889F2614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4"/>
            <a:ext cx="5385515" cy="639763"/>
          </a:xfrm>
        </p:spPr>
        <p:txBody>
          <a:bodyPr anchor="b"/>
          <a:lstStyle>
            <a:lvl1pPr marL="0" indent="0">
              <a:buNone/>
              <a:defRPr sz="3500" b="1"/>
            </a:lvl1pPr>
            <a:lvl2pPr marL="670560" indent="0">
              <a:buNone/>
              <a:defRPr sz="2900" b="1"/>
            </a:lvl2pPr>
            <a:lvl3pPr marL="1341120" indent="0">
              <a:buNone/>
              <a:defRPr sz="2600" b="1"/>
            </a:lvl3pPr>
            <a:lvl4pPr marL="2011045" indent="0">
              <a:buNone/>
              <a:defRPr sz="2300" b="1"/>
            </a:lvl4pPr>
            <a:lvl5pPr marL="2681605" indent="0">
              <a:buNone/>
              <a:defRPr sz="2300" b="1"/>
            </a:lvl5pPr>
            <a:lvl6pPr marL="3352165" indent="0">
              <a:buNone/>
              <a:defRPr sz="2300" b="1"/>
            </a:lvl6pPr>
            <a:lvl7pPr marL="4022725" indent="0">
              <a:buNone/>
              <a:defRPr sz="2300" b="1"/>
            </a:lvl7pPr>
            <a:lvl8pPr marL="4693285" indent="0">
              <a:buNone/>
              <a:defRPr sz="2300" b="1"/>
            </a:lvl8pPr>
            <a:lvl9pPr marL="5363210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5" cy="3951288"/>
          </a:xfrm>
        </p:spPr>
        <p:txBody>
          <a:bodyPr/>
          <a:lstStyle>
            <a:lvl1pPr>
              <a:defRPr sz="35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7" y="1535114"/>
            <a:ext cx="5387630" cy="639763"/>
          </a:xfrm>
        </p:spPr>
        <p:txBody>
          <a:bodyPr anchor="b"/>
          <a:lstStyle>
            <a:lvl1pPr marL="0" indent="0">
              <a:buNone/>
              <a:defRPr sz="3500" b="1"/>
            </a:lvl1pPr>
            <a:lvl2pPr marL="670560" indent="0">
              <a:buNone/>
              <a:defRPr sz="2900" b="1"/>
            </a:lvl2pPr>
            <a:lvl3pPr marL="1341120" indent="0">
              <a:buNone/>
              <a:defRPr sz="2600" b="1"/>
            </a:lvl3pPr>
            <a:lvl4pPr marL="2011045" indent="0">
              <a:buNone/>
              <a:defRPr sz="2300" b="1"/>
            </a:lvl4pPr>
            <a:lvl5pPr marL="2681605" indent="0">
              <a:buNone/>
              <a:defRPr sz="2300" b="1"/>
            </a:lvl5pPr>
            <a:lvl6pPr marL="3352165" indent="0">
              <a:buNone/>
              <a:defRPr sz="2300" b="1"/>
            </a:lvl6pPr>
            <a:lvl7pPr marL="4022725" indent="0">
              <a:buNone/>
              <a:defRPr sz="2300" b="1"/>
            </a:lvl7pPr>
            <a:lvl8pPr marL="4693285" indent="0">
              <a:buNone/>
              <a:defRPr sz="2300" b="1"/>
            </a:lvl8pPr>
            <a:lvl9pPr marL="5363210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7" y="2174875"/>
            <a:ext cx="5387630" cy="3951288"/>
          </a:xfrm>
        </p:spPr>
        <p:txBody>
          <a:bodyPr/>
          <a:lstStyle>
            <a:lvl1pPr>
              <a:defRPr sz="35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65A2-E354-40DC-B9C0-2203DCACDA08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FC2B2-D64E-484C-A8B8-EB6ACE29C247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4C49F-519C-4FB9-BA84-1A8D4D07E21D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6" y="273050"/>
            <a:ext cx="4010039" cy="1162051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3"/>
            <a:ext cx="6813892" cy="5853113"/>
          </a:xfrm>
        </p:spPr>
        <p:txBody>
          <a:bodyPr/>
          <a:lstStyle>
            <a:lvl1pPr>
              <a:defRPr sz="4700"/>
            </a:lvl1pPr>
            <a:lvl2pPr>
              <a:defRPr sz="4100"/>
            </a:lvl2pPr>
            <a:lvl3pPr>
              <a:defRPr sz="35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6" y="1435103"/>
            <a:ext cx="4010039" cy="4691063"/>
          </a:xfrm>
        </p:spPr>
        <p:txBody>
          <a:bodyPr/>
          <a:lstStyle>
            <a:lvl1pPr marL="0" indent="0">
              <a:buNone/>
              <a:defRPr sz="2100"/>
            </a:lvl1pPr>
            <a:lvl2pPr marL="670560" indent="0">
              <a:buNone/>
              <a:defRPr sz="1800"/>
            </a:lvl2pPr>
            <a:lvl3pPr marL="1341120" indent="0">
              <a:buNone/>
              <a:defRPr sz="1500"/>
            </a:lvl3pPr>
            <a:lvl4pPr marL="2011045" indent="0">
              <a:buNone/>
              <a:defRPr sz="1300"/>
            </a:lvl4pPr>
            <a:lvl5pPr marL="2681605" indent="0">
              <a:buNone/>
              <a:defRPr sz="1300"/>
            </a:lvl5pPr>
            <a:lvl6pPr marL="3352165" indent="0">
              <a:buNone/>
              <a:defRPr sz="1300"/>
            </a:lvl6pPr>
            <a:lvl7pPr marL="4022725" indent="0">
              <a:buNone/>
              <a:defRPr sz="1300"/>
            </a:lvl7pPr>
            <a:lvl8pPr marL="4693285" indent="0">
              <a:buNone/>
              <a:defRPr sz="1300"/>
            </a:lvl8pPr>
            <a:lvl9pPr marL="5363210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4DFCD-6024-4F3E-AB3F-52A146EB0930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700"/>
            </a:lvl1pPr>
            <a:lvl2pPr marL="670560" indent="0">
              <a:buNone/>
              <a:defRPr sz="4100"/>
            </a:lvl2pPr>
            <a:lvl3pPr marL="1341120" indent="0">
              <a:buNone/>
              <a:defRPr sz="3500"/>
            </a:lvl3pPr>
            <a:lvl4pPr marL="2011045" indent="0">
              <a:buNone/>
              <a:defRPr sz="2900"/>
            </a:lvl4pPr>
            <a:lvl5pPr marL="2681605" indent="0">
              <a:buNone/>
              <a:defRPr sz="2900"/>
            </a:lvl5pPr>
            <a:lvl6pPr marL="3352165" indent="0">
              <a:buNone/>
              <a:defRPr sz="2900"/>
            </a:lvl6pPr>
            <a:lvl7pPr marL="4022725" indent="0">
              <a:buNone/>
              <a:defRPr sz="2900"/>
            </a:lvl7pPr>
            <a:lvl8pPr marL="4693285" indent="0">
              <a:buNone/>
              <a:defRPr sz="2900"/>
            </a:lvl8pPr>
            <a:lvl9pPr marL="5363210" indent="0">
              <a:buNone/>
              <a:defRPr sz="2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40"/>
            <a:ext cx="7313295" cy="804863"/>
          </a:xfrm>
        </p:spPr>
        <p:txBody>
          <a:bodyPr/>
          <a:lstStyle>
            <a:lvl1pPr marL="0" indent="0">
              <a:buNone/>
              <a:defRPr sz="2100"/>
            </a:lvl1pPr>
            <a:lvl2pPr marL="670560" indent="0">
              <a:buNone/>
              <a:defRPr sz="1800"/>
            </a:lvl2pPr>
            <a:lvl3pPr marL="1341120" indent="0">
              <a:buNone/>
              <a:defRPr sz="1500"/>
            </a:lvl3pPr>
            <a:lvl4pPr marL="2011045" indent="0">
              <a:buNone/>
              <a:defRPr sz="1300"/>
            </a:lvl4pPr>
            <a:lvl5pPr marL="2681605" indent="0">
              <a:buNone/>
              <a:defRPr sz="1300"/>
            </a:lvl5pPr>
            <a:lvl6pPr marL="3352165" indent="0">
              <a:buNone/>
              <a:defRPr sz="1300"/>
            </a:lvl6pPr>
            <a:lvl7pPr marL="4022725" indent="0">
              <a:buNone/>
              <a:defRPr sz="1300"/>
            </a:lvl7pPr>
            <a:lvl8pPr marL="4693285" indent="0">
              <a:buNone/>
              <a:defRPr sz="1300"/>
            </a:lvl8pPr>
            <a:lvl9pPr marL="5363210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6DB55-BA2D-45A6-BB7A-71DED98ACBB6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6000">
              <a:srgbClr val="566FB0"/>
            </a:gs>
            <a:gs pos="33000">
              <a:srgbClr val="4C4B97"/>
            </a:gs>
            <a:gs pos="0">
              <a:srgbClr val="42267E"/>
            </a:gs>
            <a:gs pos="100000">
              <a:srgbClr val="5587C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1143000"/>
          </a:xfrm>
          <a:prstGeom prst="rect">
            <a:avLst/>
          </a:prstGeom>
        </p:spPr>
        <p:txBody>
          <a:bodyPr vert="horz" lIns="134088" tIns="67044" rIns="134088" bIns="67044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2"/>
            <a:ext cx="10969943" cy="4525963"/>
          </a:xfrm>
          <a:prstGeom prst="rect">
            <a:avLst/>
          </a:prstGeom>
        </p:spPr>
        <p:txBody>
          <a:bodyPr vert="horz" lIns="134088" tIns="67044" rIns="134088" bIns="6704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3"/>
            <a:ext cx="2844059" cy="365125"/>
          </a:xfrm>
          <a:prstGeom prst="rect">
            <a:avLst/>
          </a:prstGeom>
        </p:spPr>
        <p:txBody>
          <a:bodyPr vert="horz" lIns="134088" tIns="67044" rIns="134088" bIns="67044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94B4C-A26D-41F3-91AE-8A938E95DD6A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3"/>
            <a:ext cx="3859795" cy="365125"/>
          </a:xfrm>
          <a:prstGeom prst="rect">
            <a:avLst/>
          </a:prstGeom>
        </p:spPr>
        <p:txBody>
          <a:bodyPr vert="horz" lIns="134088" tIns="67044" rIns="134088" bIns="67044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3"/>
            <a:ext cx="2844059" cy="365125"/>
          </a:xfrm>
          <a:prstGeom prst="rect">
            <a:avLst/>
          </a:prstGeom>
        </p:spPr>
        <p:txBody>
          <a:bodyPr vert="horz" lIns="134088" tIns="67044" rIns="134088" bIns="67044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07B93F3-983F-43A5-AEA8-E750C14E12AE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1340485" rtl="0" eaLnBrk="1" latinLnBrk="0" hangingPunct="1">
        <a:spcBef>
          <a:spcPct val="0"/>
        </a:spcBef>
        <a:buNone/>
        <a:defRPr sz="6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2920" indent="-502920" algn="l" defTabSz="1340485" rtl="0" eaLnBrk="1" latinLnBrk="0" hangingPunct="1">
        <a:spcBef>
          <a:spcPct val="20000"/>
        </a:spcBef>
        <a:buFont typeface="Arial" panose="020B0604020202090204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1pPr>
      <a:lvl2pPr marL="1089660" indent="-419100" algn="l" defTabSz="1340485" rtl="0" eaLnBrk="1" latinLnBrk="0" hangingPunct="1">
        <a:spcBef>
          <a:spcPct val="20000"/>
        </a:spcBef>
        <a:buFont typeface="Arial" panose="020B0604020202090204" pitchFamily="34" charset="0"/>
        <a:buChar char="–"/>
        <a:defRPr sz="4100" kern="1200">
          <a:solidFill>
            <a:schemeClr val="tx1"/>
          </a:solidFill>
          <a:latin typeface="+mn-lt"/>
          <a:ea typeface="+mn-ea"/>
          <a:cs typeface="+mn-cs"/>
        </a:defRPr>
      </a:lvl2pPr>
      <a:lvl3pPr marL="1676400" indent="-335280" algn="l" defTabSz="1340485" rtl="0" eaLnBrk="1" latinLnBrk="0" hangingPunct="1">
        <a:spcBef>
          <a:spcPct val="20000"/>
        </a:spcBef>
        <a:buFont typeface="Arial" panose="020B0604020202090204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3pPr>
      <a:lvl4pPr marL="2346325" indent="-335280" algn="l" defTabSz="1340485" rtl="0" eaLnBrk="1" latinLnBrk="0" hangingPunct="1">
        <a:spcBef>
          <a:spcPct val="20000"/>
        </a:spcBef>
        <a:buFont typeface="Arial" panose="020B060402020209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3016885" indent="-335280" algn="l" defTabSz="1340485" rtl="0" eaLnBrk="1" latinLnBrk="0" hangingPunct="1">
        <a:spcBef>
          <a:spcPct val="20000"/>
        </a:spcBef>
        <a:buFont typeface="Arial" panose="020B0604020202090204" pitchFamily="34" charset="0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687445" indent="-335280" algn="l" defTabSz="1340485" rtl="0" eaLnBrk="1" latinLnBrk="0" hangingPunct="1">
        <a:spcBef>
          <a:spcPct val="20000"/>
        </a:spcBef>
        <a:buFont typeface="Arial" panose="020B060402020209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358005" indent="-335280" algn="l" defTabSz="1340485" rtl="0" eaLnBrk="1" latinLnBrk="0" hangingPunct="1">
        <a:spcBef>
          <a:spcPct val="20000"/>
        </a:spcBef>
        <a:buFont typeface="Arial" panose="020B060402020209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028565" indent="-335280" algn="l" defTabSz="1340485" rtl="0" eaLnBrk="1" latinLnBrk="0" hangingPunct="1">
        <a:spcBef>
          <a:spcPct val="20000"/>
        </a:spcBef>
        <a:buFont typeface="Arial" panose="020B060402020209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698490" indent="-335280" algn="l" defTabSz="1340485" rtl="0" eaLnBrk="1" latinLnBrk="0" hangingPunct="1">
        <a:spcBef>
          <a:spcPct val="20000"/>
        </a:spcBef>
        <a:buFont typeface="Arial" panose="020B060402020209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048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70560" algn="l" defTabSz="134048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41120" algn="l" defTabSz="134048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2011045" algn="l" defTabSz="134048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81605" algn="l" defTabSz="134048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165" algn="l" defTabSz="134048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4022725" algn="l" defTabSz="134048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93285" algn="l" defTabSz="134048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363210" algn="l" defTabSz="134048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jpeg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image" Target="../media/image3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21" y="2743203"/>
            <a:ext cx="11579384" cy="1470025"/>
          </a:xfrm>
        </p:spPr>
        <p:txBody>
          <a:bodyPr>
            <a:no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Pattern Recognition Using Machine Learning</a:t>
            </a:r>
            <a:endParaRPr lang="en-US" sz="6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92839" y="5257800"/>
            <a:ext cx="5221739" cy="1143000"/>
          </a:xfrm>
        </p:spPr>
        <p:txBody>
          <a:bodyPr>
            <a:noAutofit/>
          </a:bodyPr>
          <a:lstStyle/>
          <a:p>
            <a:pPr algn="r"/>
            <a:r>
              <a:rPr lang="en-US" altLang="zh-CN" sz="2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Student: </a:t>
            </a:r>
            <a:r>
              <a:rPr lang="en-US" altLang="zh-CN" sz="2000" dirty="0" err="1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Zhiming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Lin</a:t>
            </a:r>
            <a:endParaRPr lang="en-US" altLang="zh-CN" sz="2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algn="r"/>
            <a:r>
              <a:rPr lang="en-US" altLang="zh-CN" sz="2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Supervisor: Dr. </a:t>
            </a:r>
            <a:r>
              <a:rPr lang="en-US" altLang="zh-CN" sz="2000" dirty="0" err="1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Yue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Liu</a:t>
            </a:r>
            <a:endParaRPr lang="en-US" altLang="zh-CN" sz="2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algn="r"/>
            <a:r>
              <a:rPr lang="en-US" altLang="zh-CN" sz="2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Assessor: Dr. </a:t>
            </a:r>
            <a:r>
              <a:rPr lang="en-US" altLang="zh-CN" sz="2000" dirty="0" err="1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Xu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Yang</a:t>
            </a:r>
            <a:endParaRPr lang="en-US" sz="2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11047648" cy="62784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32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Convolutional Neural Network</a:t>
            </a:r>
            <a:endParaRPr lang="en-US" sz="36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223959" y="5780019"/>
            <a:ext cx="1988555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Dropout layer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" name="AutoShape 2" descr="Related image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412" y="1277199"/>
            <a:ext cx="8629650" cy="429829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559094"/>
            <a:ext cx="2640911" cy="750951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YOLOv1</a:t>
            </a:r>
            <a:endParaRPr lang="en-US" sz="65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78205" y="1700530"/>
            <a:ext cx="10433050" cy="345694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 marL="502920" indent="-502920">
              <a:lnSpc>
                <a:spcPct val="3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The real-time object detection system was introduced in June 2015.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502920" indent="-502920">
              <a:lnSpc>
                <a:spcPct val="3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Detects 20 classes (VOC dataset) or 80 classes (COCO dataset).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502920" indent="-502920">
              <a:lnSpc>
                <a:spcPct val="3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Processes the images at 45 frames per second.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5992837" cy="96639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YOLOv1 </a:t>
            </a:r>
            <a:r>
              <a:rPr lang="en-US" sz="36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-</a:t>
            </a:r>
            <a:r>
              <a:rPr lang="en-US" sz="5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 </a:t>
            </a:r>
            <a:r>
              <a:rPr lang="en-US" sz="36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architecture</a:t>
            </a:r>
            <a:endParaRPr lang="en-US" sz="4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73669" y="5409994"/>
            <a:ext cx="10587385" cy="750951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24 convolutional layers, 5 </a:t>
            </a:r>
            <a:r>
              <a:rPr lang="en-US" sz="2000" dirty="0" err="1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maxpooling</a:t>
            </a:r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 layers, 2 fully connection layers and 1 dropout layers.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882" y="1874520"/>
            <a:ext cx="9696960" cy="329184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7110146" cy="96639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YOLOv1</a:t>
            </a:r>
            <a:r>
              <a:rPr lang="en-US" sz="5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 </a:t>
            </a:r>
            <a:r>
              <a:rPr lang="en-US" sz="36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- architecture</a:t>
            </a:r>
            <a:endParaRPr lang="en-US" sz="4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8012" y="1490867"/>
            <a:ext cx="11580813" cy="456501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 marL="502920" indent="-502920">
              <a:lnSpc>
                <a:spcPct val="3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V1 divides the input image into S x S (7 x 7) grid cell.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502920" indent="-502920">
              <a:lnSpc>
                <a:spcPct val="3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Each cell predicts B (2) bounding boxes and the object confidence for each box.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502920" indent="-502920">
              <a:lnSpc>
                <a:spcPct val="3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6 predictions: coordinate (x, y), width &amp; height, object confidence for each boxes and class(C = 20) probabilities for each cell. [ tensor: S x S x (B * 5 + C) ]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/>
              <p:cNvSpPr/>
              <p:nvPr/>
            </p:nvSpPr>
            <p:spPr>
              <a:xfrm>
                <a:off x="1370012" y="2591431"/>
                <a:ext cx="9751060" cy="1883184"/>
              </a:xfrm>
              <a:prstGeom prst="rect">
                <a:avLst/>
              </a:prstGeom>
            </p:spPr>
            <p:txBody>
              <a:bodyPr wrap="square" lIns="134088" tIns="67044" rIns="134088" bIns="67044">
                <a:spAutoFit/>
              </a:bodyPr>
              <a:lstStyle/>
              <a:p>
                <a:pPr algn="just">
                  <a:lnSpc>
                    <a:spcPct val="150000"/>
                  </a:lnSpc>
                  <a:spcBef>
                    <a:spcPts val="1760"/>
                  </a:spcBef>
                  <a:spcAft>
                    <a:spcPts val="1760"/>
                  </a:spcAft>
                </a:pPr>
                <a:r>
                  <a:rPr lang="en-US" sz="28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Arial" pitchFamily="34" charset="0"/>
                    <a:ea typeface="新細明體"/>
                    <a:cs typeface="Arial" pitchFamily="34" charset="0"/>
                  </a:rPr>
                  <a:t>confidence score</a:t>
                </a:r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Arial" pitchFamily="34" charset="0"/>
                    <a:ea typeface="新細明體"/>
                    <a:cs typeface="Arial" pitchFamily="34" charset="0"/>
                  </a:rPr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Pr</m:t>
                    </m:r>
                    <m:r>
                      <a:rPr lang="en-US" sz="240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⁡</m:t>
                    </m:r>
                    <m:r>
                      <a:rPr lang="en-US" sz="2400" i="1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新細明體"/>
                          </a:rPr>
                        </m:ctrlPr>
                      </m:sSubPr>
                      <m:e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新細明體"/>
                          </a:rPr>
                          <m:t>𝐶𝑙𝑎𝑠𝑠</m:t>
                        </m:r>
                      </m:e>
                      <m:sub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新細明體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|</m:t>
                    </m:r>
                    <m:r>
                      <a:rPr lang="en-US" sz="2400" i="1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𝑂𝑏𝑗𝑒𝑐𝑡</m:t>
                    </m:r>
                    <m:r>
                      <a:rPr lang="en-US" sz="2400" i="1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)</m:t>
                    </m:r>
                  </m:oMath>
                </a14:m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Arial" pitchFamily="34" charset="0"/>
                    <a:ea typeface="新細明體"/>
                    <a:cs typeface="Arial" pitchFamily="34" charset="0"/>
                  </a:rPr>
                  <a:t> *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Pr</m:t>
                    </m:r>
                    <m:d>
                      <m:dPr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新細明體"/>
                          </a:rPr>
                        </m:ctrlPr>
                      </m:dPr>
                      <m:e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新細明體"/>
                          </a:rPr>
                          <m:t>𝑜𝑏𝑗𝑒𝑐𝑡</m:t>
                        </m:r>
                      </m:e>
                    </m:d>
                  </m:oMath>
                </a14:m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Arial" pitchFamily="34" charset="0"/>
                    <a:ea typeface="新細明體"/>
                    <a:cs typeface="Arial" pitchFamily="34" charset="0"/>
                  </a:rPr>
                  <a:t> * </a:t>
                </a:r>
                <a14:m>
                  <m:oMath xmlns:m="http://schemas.openxmlformats.org/officeDocument/2006/math">
                    <m:r>
                      <a:rPr lang="en-US" sz="2400" i="1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𝐼</m:t>
                    </m:r>
                    <m:r>
                      <a:rPr lang="en-US" sz="2400" b="0" i="1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𝑜</m:t>
                    </m:r>
                    <m:sSubSup>
                      <m:sSubSupPr>
                        <m:ctrlPr>
                          <a:rPr lang="en-US" sz="240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新細明體"/>
                          </a:rPr>
                        </m:ctrlPr>
                      </m:sSubSupPr>
                      <m:e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新細明體"/>
                          </a:rPr>
                          <m:t>𝑈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新細明體"/>
                          </a:rPr>
                          <m:t>Pr</m:t>
                        </m:r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新細明體"/>
                          </a:rPr>
                          <m:t>𝑒𝑑</m:t>
                        </m:r>
                      </m:sub>
                      <m:sup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新細明體"/>
                          </a:rPr>
                          <m:t>𝑡𝑟𝑢𝑡h</m:t>
                        </m:r>
                      </m:sup>
                    </m:sSubSup>
                  </m:oMath>
                </a14:m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Arial" pitchFamily="34" charset="0"/>
                    <a:ea typeface="新細明體"/>
                    <a:cs typeface="Arial" pitchFamily="34" charset="0"/>
                  </a:rPr>
                  <a:t> </a:t>
                </a:r>
              </a:p>
              <a:p>
                <a:pPr algn="just">
                  <a:lnSpc>
                    <a:spcPct val="150000"/>
                  </a:lnSpc>
                  <a:spcBef>
                    <a:spcPts val="1760"/>
                  </a:spcBef>
                  <a:spcAft>
                    <a:spcPts val="1760"/>
                  </a:spcAft>
                </a:pPr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Arial" pitchFamily="34" charset="0"/>
                    <a:ea typeface="新細明體"/>
                    <a:cs typeface="Arial" pitchFamily="34" charset="0"/>
                  </a:rPr>
                  <a:t>		 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Pr</m:t>
                    </m:r>
                    <m:d>
                      <m:dPr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新細明體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新細明體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新細明體"/>
                              </a:rPr>
                              <m:t>𝐶𝑙𝑎𝑠𝑠</m:t>
                            </m:r>
                          </m:e>
                          <m:sub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新細明體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Arial" pitchFamily="34" charset="0"/>
                    <a:ea typeface="新細明體"/>
                    <a:cs typeface="Arial" pitchFamily="34" charset="0"/>
                  </a:rPr>
                  <a:t> *</a:t>
                </a:r>
                <a14:m>
                  <m:oMath xmlns:m="http://schemas.openxmlformats.org/officeDocument/2006/math">
                    <m:r>
                      <a:rPr lang="en-US" sz="2400" i="1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𝐼</m:t>
                    </m:r>
                    <m:r>
                      <a:rPr lang="en-US" sz="2400" b="0" i="1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</a:rPr>
                      <m:t>𝑜</m:t>
                    </m:r>
                    <m:sSubSup>
                      <m:sSubSupPr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新細明體"/>
                          </a:rPr>
                        </m:ctrlPr>
                      </m:sSubSupPr>
                      <m:e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新細明體"/>
                          </a:rPr>
                          <m:t>𝑈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新細明體"/>
                          </a:rPr>
                          <m:t>Pr</m:t>
                        </m:r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新細明體"/>
                          </a:rPr>
                          <m:t>𝑒𝑑</m:t>
                        </m:r>
                      </m:sub>
                      <m:sup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新細明體"/>
                          </a:rPr>
                          <m:t>𝑡𝑟𝑢𝑡h</m:t>
                        </m:r>
                      </m:sup>
                    </m:sSubSup>
                  </m:oMath>
                </a14:m>
                <a:endParaRPr lang="en-US" sz="2400" dirty="0">
                  <a:gradFill>
                    <a:gsLst>
                      <a:gs pos="71000">
                        <a:srgbClr val="5FA5C1"/>
                      </a:gs>
                      <a:gs pos="43000">
                        <a:srgbClr val="6487BF"/>
                      </a:gs>
                      <a:gs pos="22000">
                        <a:srgbClr val="566FB0"/>
                      </a:gs>
                      <a:gs pos="0">
                        <a:srgbClr val="3C2373">
                          <a:lumMod val="91000"/>
                        </a:srgbClr>
                      </a:gs>
                      <a:gs pos="100000">
                        <a:srgbClr val="339791">
                          <a:lumMod val="97000"/>
                          <a:lumOff val="3000"/>
                        </a:srgbClr>
                      </a:gs>
                    </a:gsLst>
                    <a:lin ang="2700000" scaled="1"/>
                  </a:gradFill>
                  <a:latin typeface="Arial" pitchFamily="34" charset="0"/>
                  <a:ea typeface="新細明體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0012" y="2591431"/>
                <a:ext cx="9751060" cy="1883184"/>
              </a:xfrm>
              <a:prstGeom prst="rect">
                <a:avLst/>
              </a:prstGeom>
              <a:blipFill rotWithShape="1">
                <a:blip r:embed="rId1"/>
                <a:stretch>
                  <a:fillRect l="-8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1370012" y="4800600"/>
                <a:ext cx="7008574" cy="504729"/>
              </a:xfrm>
              <a:prstGeom prst="rect">
                <a:avLst/>
              </a:prstGeom>
              <a:noFill/>
            </p:spPr>
            <p:txBody>
              <a:bodyPr wrap="square" lIns="134088" tIns="67044" rIns="134088" bIns="67044" rtlCol="0">
                <a:spAutoFit/>
              </a:bodyPr>
              <a:lstStyle/>
              <a:p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ea typeface="新細明體"/>
                    <a:cs typeface="Arial" pitchFamily="34" charset="0"/>
                  </a:rPr>
                  <a:t>activation function for the final layer: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  <a:cs typeface="Arial" pitchFamily="34" charset="0"/>
                      </a:rPr>
                      <m:t>  </m:t>
                    </m:r>
                    <m:r>
                      <a:rPr lang="en-US" sz="2400" i="1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Cambria Math"/>
                      </a:rPr>
                      <m:t>∅</m:t>
                    </m:r>
                    <m:d>
                      <m:dPr>
                        <m:ctrlP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dPr>
                      <m:e>
                        <m: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</m:d>
                    <m:r>
                      <a:rPr lang="en-US" sz="2400" b="0" i="1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Cambria Math"/>
                      </a:rPr>
                      <m:t>=</m:t>
                    </m:r>
                    <m:r>
                      <a:rPr lang="en-US" sz="2400" b="0" i="1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Cambria Math"/>
                      </a:rPr>
                      <m:t>𝑥</m:t>
                    </m:r>
                  </m:oMath>
                </a14:m>
                <a:endParaRPr lang="en-US" sz="2400" dirty="0">
                  <a:gradFill>
                    <a:gsLst>
                      <a:gs pos="71000">
                        <a:srgbClr val="5FA5C1"/>
                      </a:gs>
                      <a:gs pos="43000">
                        <a:srgbClr val="6487BF"/>
                      </a:gs>
                      <a:gs pos="22000">
                        <a:srgbClr val="566FB0"/>
                      </a:gs>
                      <a:gs pos="0">
                        <a:srgbClr val="3C2373">
                          <a:lumMod val="91000"/>
                        </a:srgbClr>
                      </a:gs>
                      <a:gs pos="100000">
                        <a:srgbClr val="339791">
                          <a:lumMod val="97000"/>
                          <a:lumOff val="3000"/>
                        </a:srgbClr>
                      </a:gs>
                    </a:gsLst>
                    <a:lin ang="2700000" scaled="1"/>
                  </a:gradFill>
                </a:endParaRPr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9695" y="4800600"/>
                <a:ext cx="7008495" cy="624205"/>
              </a:xfrm>
              <a:prstGeom prst="rect">
                <a:avLst/>
              </a:prstGeom>
              <a:blipFill rotWithShape="1">
                <a:blip r:embed="rId2"/>
                <a:stretch>
                  <a:fillRect l="-783" t="-6098" b="-231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1370012" y="5678305"/>
                <a:ext cx="10134600" cy="817957"/>
              </a:xfrm>
              <a:prstGeom prst="rect">
                <a:avLst/>
              </a:prstGeom>
              <a:noFill/>
            </p:spPr>
            <p:txBody>
              <a:bodyPr wrap="square" lIns="134088" tIns="67044" rIns="134088" bIns="67044" rtlCol="0">
                <a:spAutoFit/>
              </a:bodyPr>
              <a:lstStyle/>
              <a:p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ea typeface="新細明體"/>
                    <a:cs typeface="Arial" pitchFamily="34" charset="0"/>
                  </a:rPr>
                  <a:t>activation function for the rest of layers: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新細明體"/>
                        <a:cs typeface="Arial" pitchFamily="34" charset="0"/>
                      </a:rPr>
                      <m:t>  </m:t>
                    </m:r>
                    <m:r>
                      <a:rPr lang="en-US" sz="2400" i="1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Cambria Math"/>
                      </a:rPr>
                      <m:t>∅</m:t>
                    </m:r>
                    <m:d>
                      <m:dPr>
                        <m:ctrlP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dPr>
                      <m:e>
                        <m: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/>
                            <a:ea typeface="Cambria Math"/>
                          </a:rPr>
                          <m:t>𝑥</m:t>
                        </m:r>
                      </m:e>
                    </m:d>
                    <m:r>
                      <a:rPr lang="en-US" sz="2400" b="0" i="1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/>
                        <a:ea typeface="Cambria Math"/>
                      </a:rPr>
                      <m:t>= </m:t>
                    </m:r>
                    <m:d>
                      <m:dPr>
                        <m:begChr m:val="{"/>
                        <m:endChr m:val=""/>
                        <m:ctrlP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eqArrPr>
                          <m:e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Cambria Math"/>
                              </a:rPr>
                              <m:t>𝑥</m:t>
                            </m:r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Cambria Math"/>
                              </a:rPr>
                              <m:t>,  </m:t>
                            </m:r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Cambria Math"/>
                              </a:rPr>
                              <m:t>𝑖𝑓</m:t>
                            </m:r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Cambria Math"/>
                              </a:rPr>
                              <m:t> </m:t>
                            </m:r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Cambria Math"/>
                              </a:rPr>
                              <m:t>𝑥</m:t>
                            </m:r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Cambria Math"/>
                              </a:rPr>
                              <m:t>&gt;0</m:t>
                            </m:r>
                          </m:e>
                          <m:e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Cambria Math"/>
                              </a:rPr>
                              <m:t>0.1</m:t>
                            </m:r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Cambria Math"/>
                              </a:rPr>
                              <m:t>𝑥</m:t>
                            </m:r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Cambria Math"/>
                              </a:rPr>
                              <m:t>,  </m:t>
                            </m:r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/>
                                <a:ea typeface="Cambria Math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US" sz="2400" dirty="0">
                  <a:gradFill>
                    <a:gsLst>
                      <a:gs pos="71000">
                        <a:srgbClr val="5FA5C1"/>
                      </a:gs>
                      <a:gs pos="43000">
                        <a:srgbClr val="6487BF"/>
                      </a:gs>
                      <a:gs pos="22000">
                        <a:srgbClr val="566FB0"/>
                      </a:gs>
                      <a:gs pos="0">
                        <a:srgbClr val="3C2373">
                          <a:lumMod val="91000"/>
                        </a:srgbClr>
                      </a:gs>
                      <a:gs pos="100000">
                        <a:srgbClr val="339791">
                          <a:lumMod val="97000"/>
                          <a:lumOff val="3000"/>
                        </a:srgbClr>
                      </a:gs>
                    </a:gsLst>
                    <a:lin ang="2700000" scaled="1"/>
                  </a:gradFill>
                </a:endParaRPr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0012" y="5678305"/>
                <a:ext cx="10134600" cy="817957"/>
              </a:xfrm>
              <a:prstGeom prst="rect">
                <a:avLst/>
              </a:prstGeom>
              <a:blipFill rotWithShape="1">
                <a:blip r:embed="rId3"/>
                <a:stretch>
                  <a:fillRect l="-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sp>
        <p:nvSpPr>
          <p:cNvPr id="11" name="Rectangle 10"/>
          <p:cNvSpPr/>
          <p:nvPr/>
        </p:nvSpPr>
        <p:spPr>
          <a:xfrm>
            <a:off x="914164" y="381001"/>
            <a:ext cx="5992837" cy="750951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YOLOv1</a:t>
            </a:r>
            <a:endParaRPr lang="en-US" sz="47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/>
              <p:cNvSpPr/>
              <p:nvPr/>
            </p:nvSpPr>
            <p:spPr>
              <a:xfrm>
                <a:off x="1370012" y="1371600"/>
                <a:ext cx="8545544" cy="8613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gradFill>
                            <a:gsLst>
                              <a:gs pos="71000">
                                <a:srgbClr val="5FA5C1"/>
                              </a:gs>
                              <a:gs pos="43000">
                                <a:srgbClr val="6487BF"/>
                              </a:gs>
                              <a:gs pos="22000">
                                <a:srgbClr val="566FB0"/>
                              </a:gs>
                              <a:gs pos="0">
                                <a:srgbClr val="3C2373">
                                  <a:lumMod val="91000"/>
                                </a:srgbClr>
                              </a:gs>
                              <a:gs pos="100000">
                                <a:srgbClr val="339791">
                                  <a:lumMod val="97000"/>
                                  <a:lumOff val="3000"/>
                                </a:srgbClr>
                              </a:gs>
                            </a:gsLst>
                            <a:lin ang="2700000" scaled="1"/>
                          </a:gradFill>
                          <a:latin typeface="Cambria Math"/>
                          <a:ea typeface="新細明體"/>
                          <a:cs typeface="Arial" pitchFamily="34" charset="0"/>
                        </a:rPr>
                        <m:t> </m:t>
                      </m:r>
                      <m:r>
                        <a:rPr lang="en-US" sz="2400" b="0" i="1" smtClean="0">
                          <a:gradFill>
                            <a:gsLst>
                              <a:gs pos="71000">
                                <a:srgbClr val="5FA5C1"/>
                              </a:gs>
                              <a:gs pos="43000">
                                <a:srgbClr val="6487BF"/>
                              </a:gs>
                              <a:gs pos="22000">
                                <a:srgbClr val="566FB0"/>
                              </a:gs>
                              <a:gs pos="0">
                                <a:srgbClr val="3C2373">
                                  <a:lumMod val="91000"/>
                                </a:srgbClr>
                              </a:gs>
                              <a:gs pos="100000">
                                <a:srgbClr val="339791">
                                  <a:lumMod val="97000"/>
                                  <a:lumOff val="3000"/>
                                </a:srgbClr>
                              </a:gs>
                            </a:gsLst>
                            <a:lin ang="2700000" scaled="1"/>
                          </a:gradFill>
                          <a:latin typeface="Cambria Math"/>
                          <a:ea typeface="Cambria Math"/>
                        </a:rPr>
                        <m:t>𝐼𝑜𝑈</m:t>
                      </m:r>
                      <m:r>
                        <a:rPr lang="en-US" sz="2400" i="1">
                          <a:gradFill>
                            <a:gsLst>
                              <a:gs pos="71000">
                                <a:srgbClr val="5FA5C1"/>
                              </a:gs>
                              <a:gs pos="43000">
                                <a:srgbClr val="6487BF"/>
                              </a:gs>
                              <a:gs pos="22000">
                                <a:srgbClr val="566FB0"/>
                              </a:gs>
                              <a:gs pos="0">
                                <a:srgbClr val="3C2373">
                                  <a:lumMod val="91000"/>
                                </a:srgbClr>
                              </a:gs>
                              <a:gs pos="100000">
                                <a:srgbClr val="339791">
                                  <a:lumMod val="97000"/>
                                  <a:lumOff val="3000"/>
                                </a:srgbClr>
                              </a:gs>
                            </a:gsLst>
                            <a:lin ang="2700000" scaled="1"/>
                          </a:gradFill>
                          <a:latin typeface="Cambria Math"/>
                          <a:ea typeface="Cambria Math"/>
                        </a:rPr>
                        <m:t>=</m:t>
                      </m:r>
                      <m:f>
                        <m:fPr>
                          <m:ctrlPr>
                            <a:rPr lang="en-US" sz="240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𝐴𝑟𝑒𝑎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𝑜𝑓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𝑂𝑣𝑒𝑟𝑙𝑎𝑝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(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𝑝𝑟𝑒𝑑𝑖𝑐𝑡𝑒𝑑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𝑏𝑜𝑥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𝑎𝑛𝑑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𝑔𝑟𝑜𝑢𝑛𝑑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−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𝑡𝑟𝑢𝑡h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𝐴𝑟𝑒𝑎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𝑜𝑓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𝑈𝑛𝑖𝑜𝑛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(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𝑝𝑟𝑒𝑑𝑖𝑐𝑡𝑒𝑑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𝑏𝑜𝑥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𝑎𝑛𝑑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𝑔𝑟𝑜𝑢𝑛𝑑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−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𝑡𝑟𝑢𝑡h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0012" y="1371600"/>
                <a:ext cx="8545544" cy="861326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/>
              <p:cNvSpPr/>
              <p:nvPr/>
            </p:nvSpPr>
            <p:spPr>
              <a:xfrm>
                <a:off x="1370012" y="1371600"/>
                <a:ext cx="9751060" cy="4980314"/>
              </a:xfrm>
              <a:prstGeom prst="rect">
                <a:avLst/>
              </a:prstGeom>
            </p:spPr>
            <p:txBody>
              <a:bodyPr wrap="square" lIns="134088" tIns="67044" rIns="134088" bIns="67044">
                <a:spAutoFit/>
              </a:bodyPr>
              <a:lstStyle/>
              <a:p>
                <a:pPr algn="just">
                  <a:spcBef>
                    <a:spcPts val="1760"/>
                  </a:spcBef>
                  <a:spcAft>
                    <a:spcPts val="1760"/>
                  </a:spcAft>
                </a:pPr>
                <a:r>
                  <a:rPr lang="en-US" sz="28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Arial" pitchFamily="34" charset="0"/>
                    <a:ea typeface="新細明體"/>
                    <a:cs typeface="Arial" pitchFamily="34" charset="0"/>
                  </a:rPr>
                  <a:t>loss</a:t>
                </a:r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Arial" pitchFamily="34" charset="0"/>
                    <a:ea typeface="新細明體"/>
                    <a:cs typeface="Arial" pitchFamily="34" charset="0"/>
                  </a:rPr>
                  <a:t> =</a:t>
                </a:r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𝑐𝑜𝑜𝑟𝑑</m:t>
                        </m:r>
                      </m:sub>
                    </m:sSub>
                    <m:nary>
                      <m:naryPr>
                        <m:chr m:val="∑"/>
                        <m:ctrlPr>
                          <a:rPr lang="en-US" sz="240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𝑖</m:t>
                        </m:r>
                        <m: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=0</m:t>
                        </m:r>
                      </m:sub>
                      <m:sup>
                        <m:sSup>
                          <m:sSupPr>
                            <m:ctrlPr>
                              <a:rPr lang="en-US" sz="240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2</m:t>
                            </m:r>
                          </m:sup>
                        </m:sSup>
                      </m:sup>
                      <m:e>
                        <m:nary>
                          <m:naryPr>
                            <m:chr m:val="∑"/>
                            <m:ctrlPr>
                              <a:rPr lang="en-US" sz="240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itchFamily="18" charset="0"/>
                                <a:ea typeface="Cambria Math" pitchFamily="18" charset="0"/>
                              </a:rPr>
                              <m:t>𝑗</m:t>
                            </m:r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𝐵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𝕝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𝑖𝑗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𝑜𝑏𝑗</m:t>
                                </m:r>
                              </m:sup>
                            </m:sSubSup>
                          </m:e>
                        </m:nary>
                      </m:e>
                    </m:nary>
                    <m:r>
                      <a:rPr lang="en-US" sz="2400" b="0" i="1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 pitchFamily="18" charset="0"/>
                        <a:ea typeface="Cambria Math" pitchFamily="18" charset="0"/>
                      </a:rPr>
                      <m:t>[</m:t>
                    </m:r>
                    <m:sSup>
                      <m:sSupPr>
                        <m:ctrlP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itchFamily="18" charset="0"/>
                                <a:ea typeface="Cambria Math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i="1">
                                        <a:gradFill>
                                          <a:gsLst>
                                            <a:gs pos="71000">
                                              <a:srgbClr val="5FA5C1"/>
                                            </a:gs>
                                            <a:gs pos="43000">
                                              <a:srgbClr val="6487BF"/>
                                            </a:gs>
                                            <a:gs pos="22000">
                                              <a:srgbClr val="566FB0"/>
                                            </a:gs>
                                            <a:gs pos="0">
                                              <a:srgbClr val="3C2373">
                                                <a:lumMod val="91000"/>
                                              </a:srgbClr>
                                            </a:gs>
                                            <a:gs pos="100000">
                                              <a:srgbClr val="339791">
                                                <a:lumMod val="97000"/>
                                                <a:lumOff val="3000"/>
                                              </a:srgbClr>
                                            </a:gs>
                                          </a:gsLst>
                                          <a:lin ang="2700000" scaled="1"/>
                                        </a:gradFill>
                                        <a:latin typeface="Cambria Math" panose="02040503050406030204" pitchFamily="18" charset="0"/>
                                        <a:ea typeface="Cambria Math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i="1">
                                        <a:gradFill>
                                          <a:gsLst>
                                            <a:gs pos="71000">
                                              <a:srgbClr val="5FA5C1"/>
                                            </a:gs>
                                            <a:gs pos="43000">
                                              <a:srgbClr val="6487BF"/>
                                            </a:gs>
                                            <a:gs pos="22000">
                                              <a:srgbClr val="566FB0"/>
                                            </a:gs>
                                            <a:gs pos="0">
                                              <a:srgbClr val="3C2373">
                                                <a:lumMod val="91000"/>
                                              </a:srgbClr>
                                            </a:gs>
                                            <a:gs pos="100000">
                                              <a:srgbClr val="339791">
                                                <a:lumMod val="97000"/>
                                                <a:lumOff val="3000"/>
                                              </a:srgbClr>
                                            </a:gs>
                                          </a:gsLst>
                                          <a:lin ang="2700000" scaled="1"/>
                                        </a:gradFill>
                                        <a:latin typeface="Cambria Math" panose="02040503050406030204" pitchFamily="18" charset="0"/>
                                        <a:ea typeface="Cambria Math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 pitchFamily="18" charset="0"/>
                        <a:ea typeface="Cambria Math" pitchFamily="18" charset="0"/>
                      </a:rPr>
                      <m:t> −</m:t>
                    </m:r>
                    <m:sSup>
                      <m:sSupPr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b="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gradFill>
                          <a:gsLst>
                            <a:gs pos="71000">
                              <a:srgbClr val="5FA5C1"/>
                            </a:gs>
                            <a:gs pos="43000">
                              <a:srgbClr val="6487BF"/>
                            </a:gs>
                            <a:gs pos="22000">
                              <a:srgbClr val="566FB0"/>
                            </a:gs>
                            <a:gs pos="0">
                              <a:srgbClr val="3C2373">
                                <a:lumMod val="91000"/>
                              </a:srgbClr>
                            </a:gs>
                            <a:gs pos="100000">
                              <a:srgbClr val="339791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1"/>
                        </a:gradFill>
                        <a:latin typeface="Cambria Math" pitchFamily="18" charset="0"/>
                        <a:ea typeface="Cambria Math" pitchFamily="18" charset="0"/>
                      </a:rPr>
                      <m:t>]</m:t>
                    </m:r>
                  </m:oMath>
                </a14:m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Cambria Math" pitchFamily="18" charset="0"/>
                    <a:ea typeface="Cambria Math" pitchFamily="18" charset="0"/>
                    <a:cs typeface="Arial" pitchFamily="34" charset="0"/>
                  </a:rPr>
                  <a:t>	</a:t>
                </a:r>
              </a:p>
              <a:p>
                <a:pPr algn="just">
                  <a:spcBef>
                    <a:spcPts val="1760"/>
                  </a:spcBef>
                  <a:spcAft>
                    <a:spcPts val="1760"/>
                  </a:spcAft>
                </a:pPr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Cambria Math" pitchFamily="18" charset="0"/>
                    <a:ea typeface="Cambria Math" pitchFamily="18" charset="0"/>
                    <a:cs typeface="Arial" pitchFamily="34" charset="0"/>
                  </a:rPr>
                  <a:t>	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𝑐𝑜𝑜𝑟𝑑</m:t>
                        </m:r>
                      </m:sub>
                    </m:sSub>
                    <m:nary>
                      <m:naryPr>
                        <m:chr m:val="∑"/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𝑖</m:t>
                        </m:r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=0</m:t>
                        </m:r>
                      </m:sub>
                      <m:sup>
                        <m:sSup>
                          <m:sSup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2</m:t>
                            </m:r>
                          </m:sup>
                        </m:sSup>
                      </m:sup>
                      <m:e>
                        <m:nary>
                          <m:naryPr>
                            <m:chr m:val="∑"/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itchFamily="18" charset="0"/>
                                <a:ea typeface="Cambria Math" pitchFamily="18" charset="0"/>
                              </a:rPr>
                              <m:t>𝑗</m:t>
                            </m:r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𝐵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𝕝</m:t>
                                </m:r>
                              </m:e>
                              <m:sub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𝑖𝑗</m:t>
                                </m:r>
                              </m:sub>
                              <m:sup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𝑜𝑏𝑗</m:t>
                                </m:r>
                              </m:sup>
                            </m:sSubSup>
                          </m:e>
                        </m:nary>
                      </m:e>
                    </m:nary>
                    <m:d>
                      <m:dPr>
                        <m:begChr m:val="["/>
                        <m:endChr m:val="]"/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dPr>
                              <m:e>
                                <m:rad>
                                  <m:radPr>
                                    <m:degHide m:val="on"/>
                                    <m:ctrlPr>
                                      <a:rPr lang="en-US" sz="2400" i="1" smtClean="0">
                                        <a:gradFill>
                                          <a:gsLst>
                                            <a:gs pos="71000">
                                              <a:srgbClr val="5FA5C1"/>
                                            </a:gs>
                                            <a:gs pos="43000">
                                              <a:srgbClr val="6487BF"/>
                                            </a:gs>
                                            <a:gs pos="22000">
                                              <a:srgbClr val="566FB0"/>
                                            </a:gs>
                                            <a:gs pos="0">
                                              <a:srgbClr val="3C2373">
                                                <a:lumMod val="91000"/>
                                              </a:srgbClr>
                                            </a:gs>
                                            <a:gs pos="100000">
                                              <a:srgbClr val="339791">
                                                <a:lumMod val="97000"/>
                                                <a:lumOff val="3000"/>
                                              </a:srgbClr>
                                            </a:gs>
                                          </a:gsLst>
                                          <a:lin ang="2700000" scaled="1"/>
                                        </a:gradFill>
                                        <a:latin typeface="Cambria Math" panose="02040503050406030204" pitchFamily="18" charset="0"/>
                                        <a:ea typeface="Cambria Math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b>
                                      <m:sSubPr>
                                        <m:ctrlPr>
                                          <a:rPr lang="en-US" sz="2400" i="1" smtClean="0">
                                            <a:gradFill>
                                              <a:gsLst>
                                                <a:gs pos="71000">
                                                  <a:srgbClr val="5FA5C1"/>
                                                </a:gs>
                                                <a:gs pos="43000">
                                                  <a:srgbClr val="6487BF"/>
                                                </a:gs>
                                                <a:gs pos="22000">
                                                  <a:srgbClr val="566FB0"/>
                                                </a:gs>
                                                <a:gs pos="0">
                                                  <a:srgbClr val="3C2373">
                                                    <a:lumMod val="91000"/>
                                                  </a:srgbClr>
                                                </a:gs>
                                                <a:gs pos="100000">
                                                  <a:srgbClr val="339791">
                                                    <a:lumMod val="97000"/>
                                                    <a:lumOff val="3000"/>
                                                  </a:srgbClr>
                                                </a:gs>
                                              </a:gsLst>
                                              <a:lin ang="2700000" scaled="1"/>
                                            </a:gradFill>
                                            <a:latin typeface="Cambria Math" panose="02040503050406030204" pitchFamily="18" charset="0"/>
                                            <a:ea typeface="Cambria Math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smtClean="0">
                                            <a:gradFill>
                                              <a:gsLst>
                                                <a:gs pos="71000">
                                                  <a:srgbClr val="5FA5C1"/>
                                                </a:gs>
                                                <a:gs pos="43000">
                                                  <a:srgbClr val="6487BF"/>
                                                </a:gs>
                                                <a:gs pos="22000">
                                                  <a:srgbClr val="566FB0"/>
                                                </a:gs>
                                                <a:gs pos="0">
                                                  <a:srgbClr val="3C2373">
                                                    <a:lumMod val="91000"/>
                                                  </a:srgbClr>
                                                </a:gs>
                                                <a:gs pos="100000">
                                                  <a:srgbClr val="339791">
                                                    <a:lumMod val="97000"/>
                                                    <a:lumOff val="3000"/>
                                                  </a:srgbClr>
                                                </a:gs>
                                              </a:gsLst>
                                              <a:lin ang="2700000" scaled="1"/>
                                            </a:gradFill>
                                            <a:latin typeface="Cambria Math" panose="02040503050406030204" pitchFamily="18" charset="0"/>
                                            <a:ea typeface="Cambria Math" pitchFamily="18" charset="0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gradFill>
                                              <a:gsLst>
                                                <a:gs pos="71000">
                                                  <a:srgbClr val="5FA5C1"/>
                                                </a:gs>
                                                <a:gs pos="43000">
                                                  <a:srgbClr val="6487BF"/>
                                                </a:gs>
                                                <a:gs pos="22000">
                                                  <a:srgbClr val="566FB0"/>
                                                </a:gs>
                                                <a:gs pos="0">
                                                  <a:srgbClr val="3C2373">
                                                    <a:lumMod val="91000"/>
                                                  </a:srgbClr>
                                                </a:gs>
                                                <a:gs pos="100000">
                                                  <a:srgbClr val="339791">
                                                    <a:lumMod val="97000"/>
                                                    <a:lumOff val="3000"/>
                                                  </a:srgbClr>
                                                </a:gs>
                                              </a:gsLst>
                                              <a:lin ang="2700000" scaled="1"/>
                                            </a:gradFill>
                                            <a:latin typeface="Cambria Math" panose="02040503050406030204" pitchFamily="18" charset="0"/>
                                            <a:ea typeface="Cambria Math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rad>
                                <m:r>
                                  <a:rPr lang="en-US" sz="240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itchFamily="18" charset="0"/>
                                    <a:ea typeface="Cambria Math" pitchFamily="18" charset="0"/>
                                  </a:rPr>
                                  <m:t>−</m:t>
                                </m:r>
                                <m:rad>
                                  <m:radPr>
                                    <m:degHide m:val="on"/>
                                    <m:ctrlPr>
                                      <a:rPr lang="en-US" sz="2400" i="1" smtClean="0">
                                        <a:gradFill>
                                          <a:gsLst>
                                            <a:gs pos="71000">
                                              <a:srgbClr val="5FA5C1"/>
                                            </a:gs>
                                            <a:gs pos="43000">
                                              <a:srgbClr val="6487BF"/>
                                            </a:gs>
                                            <a:gs pos="22000">
                                              <a:srgbClr val="566FB0"/>
                                            </a:gs>
                                            <a:gs pos="0">
                                              <a:srgbClr val="3C2373">
                                                <a:lumMod val="91000"/>
                                              </a:srgbClr>
                                            </a:gs>
                                            <a:gs pos="100000">
                                              <a:srgbClr val="339791">
                                                <a:lumMod val="97000"/>
                                                <a:lumOff val="3000"/>
                                              </a:srgbClr>
                                            </a:gs>
                                          </a:gsLst>
                                          <a:lin ang="2700000" scaled="1"/>
                                        </a:gradFill>
                                        <a:latin typeface="Cambria Math" panose="02040503050406030204" pitchFamily="18" charset="0"/>
                                        <a:ea typeface="Cambria Math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b>
                                      <m:sSubPr>
                                        <m:ctrlPr>
                                          <a:rPr lang="en-US" sz="2400" i="1" smtClean="0">
                                            <a:gradFill>
                                              <a:gsLst>
                                                <a:gs pos="71000">
                                                  <a:srgbClr val="5FA5C1"/>
                                                </a:gs>
                                                <a:gs pos="43000">
                                                  <a:srgbClr val="6487BF"/>
                                                </a:gs>
                                                <a:gs pos="22000">
                                                  <a:srgbClr val="566FB0"/>
                                                </a:gs>
                                                <a:gs pos="0">
                                                  <a:srgbClr val="3C2373">
                                                    <a:lumMod val="91000"/>
                                                  </a:srgbClr>
                                                </a:gs>
                                                <a:gs pos="100000">
                                                  <a:srgbClr val="339791">
                                                    <a:lumMod val="97000"/>
                                                    <a:lumOff val="3000"/>
                                                  </a:srgbClr>
                                                </a:gs>
                                              </a:gsLst>
                                              <a:lin ang="2700000" scaled="1"/>
                                            </a:gradFill>
                                            <a:latin typeface="Cambria Math" panose="02040503050406030204" pitchFamily="18" charset="0"/>
                                            <a:ea typeface="Cambria Math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400" i="1" smtClean="0">
                                                <a:gradFill>
                                                  <a:gsLst>
                                                    <a:gs pos="71000">
                                                      <a:srgbClr val="5FA5C1"/>
                                                    </a:gs>
                                                    <a:gs pos="43000">
                                                      <a:srgbClr val="6487BF"/>
                                                    </a:gs>
                                                    <a:gs pos="22000">
                                                      <a:srgbClr val="566FB0"/>
                                                    </a:gs>
                                                    <a:gs pos="0">
                                                      <a:srgbClr val="3C2373">
                                                        <a:lumMod val="91000"/>
                                                      </a:srgbClr>
                                                    </a:gs>
                                                    <a:gs pos="100000">
                                                      <a:srgbClr val="339791">
                                                        <a:lumMod val="97000"/>
                                                        <a:lumOff val="3000"/>
                                                      </a:srgbClr>
                                                    </a:gs>
                                                  </a:gsLst>
                                                  <a:lin ang="2700000" scaled="1"/>
                                                </a:gradFill>
                                                <a:latin typeface="Cambria Math" panose="02040503050406030204" pitchFamily="18" charset="0"/>
                                                <a:ea typeface="Cambria Math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400" b="0" i="1" smtClean="0">
                                                <a:gradFill>
                                                  <a:gsLst>
                                                    <a:gs pos="71000">
                                                      <a:srgbClr val="5FA5C1"/>
                                                    </a:gs>
                                                    <a:gs pos="43000">
                                                      <a:srgbClr val="6487BF"/>
                                                    </a:gs>
                                                    <a:gs pos="22000">
                                                      <a:srgbClr val="566FB0"/>
                                                    </a:gs>
                                                    <a:gs pos="0">
                                                      <a:srgbClr val="3C2373">
                                                        <a:lumMod val="91000"/>
                                                      </a:srgbClr>
                                                    </a:gs>
                                                    <a:gs pos="100000">
                                                      <a:srgbClr val="339791">
                                                        <a:lumMod val="97000"/>
                                                        <a:lumOff val="3000"/>
                                                      </a:srgbClr>
                                                    </a:gs>
                                                  </a:gsLst>
                                                  <a:lin ang="2700000" scaled="1"/>
                                                </a:gradFill>
                                                <a:latin typeface="Cambria Math" panose="02040503050406030204" pitchFamily="18" charset="0"/>
                                                <a:ea typeface="Cambria Math" pitchFamily="18" charset="0"/>
                                              </a:rPr>
                                              <m:t>𝑤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gradFill>
                                              <a:gsLst>
                                                <a:gs pos="71000">
                                                  <a:srgbClr val="5FA5C1"/>
                                                </a:gs>
                                                <a:gs pos="43000">
                                                  <a:srgbClr val="6487BF"/>
                                                </a:gs>
                                                <a:gs pos="22000">
                                                  <a:srgbClr val="566FB0"/>
                                                </a:gs>
                                                <a:gs pos="0">
                                                  <a:srgbClr val="3C2373">
                                                    <a:lumMod val="91000"/>
                                                  </a:srgbClr>
                                                </a:gs>
                                                <a:gs pos="100000">
                                                  <a:srgbClr val="339791">
                                                    <a:lumMod val="97000"/>
                                                    <a:lumOff val="3000"/>
                                                  </a:srgbClr>
                                                </a:gs>
                                              </a:gsLst>
                                              <a:lin ang="2700000" scaled="1"/>
                                            </a:gradFill>
                                            <a:latin typeface="Cambria Math" panose="02040503050406030204" pitchFamily="18" charset="0"/>
                                            <a:ea typeface="Cambria Math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rad>
                              </m:e>
                            </m:d>
                          </m:e>
                          <m:sup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 −</m:t>
                        </m:r>
                        <m:sSup>
                          <m:sSup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dPr>
                              <m:e>
                                <m:rad>
                                  <m:radPr>
                                    <m:degHide m:val="on"/>
                                    <m:ctrlPr>
                                      <a:rPr lang="en-US" sz="2400" i="1">
                                        <a:gradFill>
                                          <a:gsLst>
                                            <a:gs pos="71000">
                                              <a:srgbClr val="5FA5C1"/>
                                            </a:gs>
                                            <a:gs pos="43000">
                                              <a:srgbClr val="6487BF"/>
                                            </a:gs>
                                            <a:gs pos="22000">
                                              <a:srgbClr val="566FB0"/>
                                            </a:gs>
                                            <a:gs pos="0">
                                              <a:srgbClr val="3C2373">
                                                <a:lumMod val="91000"/>
                                              </a:srgbClr>
                                            </a:gs>
                                            <a:gs pos="100000">
                                              <a:srgbClr val="339791">
                                                <a:lumMod val="97000"/>
                                                <a:lumOff val="3000"/>
                                              </a:srgbClr>
                                            </a:gs>
                                          </a:gsLst>
                                          <a:lin ang="2700000" scaled="1"/>
                                        </a:gradFill>
                                        <a:latin typeface="Cambria Math" panose="02040503050406030204" pitchFamily="18" charset="0"/>
                                        <a:ea typeface="Cambria Math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gradFill>
                                              <a:gsLst>
                                                <a:gs pos="71000">
                                                  <a:srgbClr val="5FA5C1"/>
                                                </a:gs>
                                                <a:gs pos="43000">
                                                  <a:srgbClr val="6487BF"/>
                                                </a:gs>
                                                <a:gs pos="22000">
                                                  <a:srgbClr val="566FB0"/>
                                                </a:gs>
                                                <a:gs pos="0">
                                                  <a:srgbClr val="3C2373">
                                                    <a:lumMod val="91000"/>
                                                  </a:srgbClr>
                                                </a:gs>
                                                <a:gs pos="100000">
                                                  <a:srgbClr val="339791">
                                                    <a:lumMod val="97000"/>
                                                    <a:lumOff val="3000"/>
                                                  </a:srgbClr>
                                                </a:gs>
                                              </a:gsLst>
                                              <a:lin ang="2700000" scaled="1"/>
                                            </a:gradFill>
                                            <a:latin typeface="Cambria Math" panose="02040503050406030204" pitchFamily="18" charset="0"/>
                                            <a:ea typeface="Cambria Math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smtClean="0">
                                            <a:gradFill>
                                              <a:gsLst>
                                                <a:gs pos="71000">
                                                  <a:srgbClr val="5FA5C1"/>
                                                </a:gs>
                                                <a:gs pos="43000">
                                                  <a:srgbClr val="6487BF"/>
                                                </a:gs>
                                                <a:gs pos="22000">
                                                  <a:srgbClr val="566FB0"/>
                                                </a:gs>
                                                <a:gs pos="0">
                                                  <a:srgbClr val="3C2373">
                                                    <a:lumMod val="91000"/>
                                                  </a:srgbClr>
                                                </a:gs>
                                                <a:gs pos="100000">
                                                  <a:srgbClr val="339791">
                                                    <a:lumMod val="97000"/>
                                                    <a:lumOff val="3000"/>
                                                  </a:srgbClr>
                                                </a:gs>
                                              </a:gsLst>
                                              <a:lin ang="2700000" scaled="1"/>
                                            </a:gradFill>
                                            <a:latin typeface="Cambria Math" panose="02040503050406030204" pitchFamily="18" charset="0"/>
                                            <a:ea typeface="Cambria Math" pitchFamily="18" charset="0"/>
                                          </a:rPr>
                                          <m:t>h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gradFill>
                                              <a:gsLst>
                                                <a:gs pos="71000">
                                                  <a:srgbClr val="5FA5C1"/>
                                                </a:gs>
                                                <a:gs pos="43000">
                                                  <a:srgbClr val="6487BF"/>
                                                </a:gs>
                                                <a:gs pos="22000">
                                                  <a:srgbClr val="566FB0"/>
                                                </a:gs>
                                                <a:gs pos="0">
                                                  <a:srgbClr val="3C2373">
                                                    <a:lumMod val="91000"/>
                                                  </a:srgbClr>
                                                </a:gs>
                                                <a:gs pos="100000">
                                                  <a:srgbClr val="339791">
                                                    <a:lumMod val="97000"/>
                                                    <a:lumOff val="3000"/>
                                                  </a:srgbClr>
                                                </a:gs>
                                              </a:gsLst>
                                              <a:lin ang="2700000" scaled="1"/>
                                            </a:gradFill>
                                            <a:latin typeface="Cambria Math" panose="02040503050406030204" pitchFamily="18" charset="0"/>
                                            <a:ea typeface="Cambria Math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rad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itchFamily="18" charset="0"/>
                                    <a:ea typeface="Cambria Math" pitchFamily="18" charset="0"/>
                                  </a:rPr>
                                  <m:t>−</m:t>
                                </m:r>
                                <m:rad>
                                  <m:radPr>
                                    <m:degHide m:val="on"/>
                                    <m:ctrlPr>
                                      <a:rPr lang="en-US" sz="2400" i="1">
                                        <a:gradFill>
                                          <a:gsLst>
                                            <a:gs pos="71000">
                                              <a:srgbClr val="5FA5C1"/>
                                            </a:gs>
                                            <a:gs pos="43000">
                                              <a:srgbClr val="6487BF"/>
                                            </a:gs>
                                            <a:gs pos="22000">
                                              <a:srgbClr val="566FB0"/>
                                            </a:gs>
                                            <a:gs pos="0">
                                              <a:srgbClr val="3C2373">
                                                <a:lumMod val="91000"/>
                                              </a:srgbClr>
                                            </a:gs>
                                            <a:gs pos="100000">
                                              <a:srgbClr val="339791">
                                                <a:lumMod val="97000"/>
                                                <a:lumOff val="3000"/>
                                              </a:srgbClr>
                                            </a:gs>
                                          </a:gsLst>
                                          <a:lin ang="2700000" scaled="1"/>
                                        </a:gradFill>
                                        <a:latin typeface="Cambria Math" panose="02040503050406030204" pitchFamily="18" charset="0"/>
                                        <a:ea typeface="Cambria Math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gradFill>
                                              <a:gsLst>
                                                <a:gs pos="71000">
                                                  <a:srgbClr val="5FA5C1"/>
                                                </a:gs>
                                                <a:gs pos="43000">
                                                  <a:srgbClr val="6487BF"/>
                                                </a:gs>
                                                <a:gs pos="22000">
                                                  <a:srgbClr val="566FB0"/>
                                                </a:gs>
                                                <a:gs pos="0">
                                                  <a:srgbClr val="3C2373">
                                                    <a:lumMod val="91000"/>
                                                  </a:srgbClr>
                                                </a:gs>
                                                <a:gs pos="100000">
                                                  <a:srgbClr val="339791">
                                                    <a:lumMod val="97000"/>
                                                    <a:lumOff val="3000"/>
                                                  </a:srgbClr>
                                                </a:gs>
                                              </a:gsLst>
                                              <a:lin ang="2700000" scaled="1"/>
                                            </a:gradFill>
                                            <a:latin typeface="Cambria Math" panose="02040503050406030204" pitchFamily="18" charset="0"/>
                                            <a:ea typeface="Cambria Math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400" i="1">
                                                <a:gradFill>
                                                  <a:gsLst>
                                                    <a:gs pos="71000">
                                                      <a:srgbClr val="5FA5C1"/>
                                                    </a:gs>
                                                    <a:gs pos="43000">
                                                      <a:srgbClr val="6487BF"/>
                                                    </a:gs>
                                                    <a:gs pos="22000">
                                                      <a:srgbClr val="566FB0"/>
                                                    </a:gs>
                                                    <a:gs pos="0">
                                                      <a:srgbClr val="3C2373">
                                                        <a:lumMod val="91000"/>
                                                      </a:srgbClr>
                                                    </a:gs>
                                                    <a:gs pos="100000">
                                                      <a:srgbClr val="339791">
                                                        <a:lumMod val="97000"/>
                                                        <a:lumOff val="3000"/>
                                                      </a:srgbClr>
                                                    </a:gs>
                                                  </a:gsLst>
                                                  <a:lin ang="2700000" scaled="1"/>
                                                </a:gradFill>
                                                <a:latin typeface="Cambria Math" panose="02040503050406030204" pitchFamily="18" charset="0"/>
                                                <a:ea typeface="Cambria Math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400" b="0" i="1" smtClean="0">
                                                <a:gradFill>
                                                  <a:gsLst>
                                                    <a:gs pos="71000">
                                                      <a:srgbClr val="5FA5C1"/>
                                                    </a:gs>
                                                    <a:gs pos="43000">
                                                      <a:srgbClr val="6487BF"/>
                                                    </a:gs>
                                                    <a:gs pos="22000">
                                                      <a:srgbClr val="566FB0"/>
                                                    </a:gs>
                                                    <a:gs pos="0">
                                                      <a:srgbClr val="3C2373">
                                                        <a:lumMod val="91000"/>
                                                      </a:srgbClr>
                                                    </a:gs>
                                                    <a:gs pos="100000">
                                                      <a:srgbClr val="339791">
                                                        <a:lumMod val="97000"/>
                                                        <a:lumOff val="3000"/>
                                                      </a:srgbClr>
                                                    </a:gs>
                                                  </a:gsLst>
                                                  <a:lin ang="2700000" scaled="1"/>
                                                </a:gradFill>
                                                <a:latin typeface="Cambria Math" panose="02040503050406030204" pitchFamily="18" charset="0"/>
                                                <a:ea typeface="Cambria Math" pitchFamily="18" charset="0"/>
                                              </a:rPr>
                                              <m:t>h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400" i="1">
                                            <a:gradFill>
                                              <a:gsLst>
                                                <a:gs pos="71000">
                                                  <a:srgbClr val="5FA5C1"/>
                                                </a:gs>
                                                <a:gs pos="43000">
                                                  <a:srgbClr val="6487BF"/>
                                                </a:gs>
                                                <a:gs pos="22000">
                                                  <a:srgbClr val="566FB0"/>
                                                </a:gs>
                                                <a:gs pos="0">
                                                  <a:srgbClr val="3C2373">
                                                    <a:lumMod val="91000"/>
                                                  </a:srgbClr>
                                                </a:gs>
                                                <a:gs pos="100000">
                                                  <a:srgbClr val="339791">
                                                    <a:lumMod val="97000"/>
                                                    <a:lumOff val="3000"/>
                                                  </a:srgbClr>
                                                </a:gs>
                                              </a:gsLst>
                                              <a:lin ang="2700000" scaled="1"/>
                                            </a:gradFill>
                                            <a:latin typeface="Cambria Math" panose="02040503050406030204" pitchFamily="18" charset="0"/>
                                            <a:ea typeface="Cambria Math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rad>
                              </m:e>
                            </m:d>
                          </m:e>
                          <m:sup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sz="2400" dirty="0">
                  <a:gradFill>
                    <a:gsLst>
                      <a:gs pos="71000">
                        <a:srgbClr val="5FA5C1"/>
                      </a:gs>
                      <a:gs pos="43000">
                        <a:srgbClr val="6487BF"/>
                      </a:gs>
                      <a:gs pos="22000">
                        <a:srgbClr val="566FB0"/>
                      </a:gs>
                      <a:gs pos="0">
                        <a:srgbClr val="3C2373">
                          <a:lumMod val="91000"/>
                        </a:srgbClr>
                      </a:gs>
                      <a:gs pos="100000">
                        <a:srgbClr val="339791">
                          <a:lumMod val="97000"/>
                          <a:lumOff val="3000"/>
                        </a:srgbClr>
                      </a:gs>
                    </a:gsLst>
                    <a:lin ang="2700000" scaled="1"/>
                  </a:gradFill>
                  <a:latin typeface="Cambria Math" pitchFamily="18" charset="0"/>
                  <a:ea typeface="Cambria Math" pitchFamily="18" charset="0"/>
                </a:endParaRPr>
              </a:p>
              <a:p>
                <a:pPr algn="just">
                  <a:spcBef>
                    <a:spcPts val="1760"/>
                  </a:spcBef>
                  <a:spcAft>
                    <a:spcPts val="1760"/>
                  </a:spcAft>
                </a:pPr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Cambria Math" pitchFamily="18" charset="0"/>
                    <a:ea typeface="Cambria Math" pitchFamily="18" charset="0"/>
                  </a:rPr>
                  <a:t>	+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𝑖</m:t>
                        </m:r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=0</m:t>
                        </m:r>
                      </m:sub>
                      <m:sup>
                        <m:sSup>
                          <m:sSup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2</m:t>
                            </m:r>
                          </m:sup>
                        </m:sSup>
                      </m:sup>
                      <m:e>
                        <m:nary>
                          <m:naryPr>
                            <m:chr m:val="∑"/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itchFamily="18" charset="0"/>
                                <a:ea typeface="Cambria Math" pitchFamily="18" charset="0"/>
                              </a:rPr>
                              <m:t>𝑗</m:t>
                            </m:r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𝐵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𝕝</m:t>
                                </m:r>
                              </m:e>
                              <m:sub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𝑖𝑗</m:t>
                                </m:r>
                              </m:sub>
                              <m:sup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𝑜𝑏𝑗</m:t>
                                </m:r>
                              </m:sup>
                            </m:sSubSup>
                          </m:e>
                        </m:nary>
                      </m:e>
                    </m:nary>
                    <m:sSup>
                      <m:sSupPr>
                        <m:ctrlPr>
                          <a:rPr lang="en-US" sz="240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 −</m:t>
                        </m:r>
                        <m:sSub>
                          <m:sSub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𝐶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gradFill>
                    <a:gsLst>
                      <a:gs pos="71000">
                        <a:srgbClr val="5FA5C1"/>
                      </a:gs>
                      <a:gs pos="43000">
                        <a:srgbClr val="6487BF"/>
                      </a:gs>
                      <a:gs pos="22000">
                        <a:srgbClr val="566FB0"/>
                      </a:gs>
                      <a:gs pos="0">
                        <a:srgbClr val="3C2373">
                          <a:lumMod val="91000"/>
                        </a:srgbClr>
                      </a:gs>
                      <a:gs pos="100000">
                        <a:srgbClr val="339791">
                          <a:lumMod val="97000"/>
                          <a:lumOff val="3000"/>
                        </a:srgbClr>
                      </a:gs>
                    </a:gsLst>
                    <a:lin ang="2700000" scaled="1"/>
                  </a:gradFill>
                  <a:latin typeface="Cambria Math" pitchFamily="18" charset="0"/>
                  <a:ea typeface="Cambria Math" pitchFamily="18" charset="0"/>
                </a:endParaRPr>
              </a:p>
              <a:p>
                <a:pPr algn="just">
                  <a:spcBef>
                    <a:spcPts val="1760"/>
                  </a:spcBef>
                  <a:spcAft>
                    <a:spcPts val="1760"/>
                  </a:spcAft>
                </a:pPr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Cambria Math" pitchFamily="18" charset="0"/>
                    <a:ea typeface="Cambria Math" pitchFamily="18" charset="0"/>
                    <a:cs typeface="Arial" pitchFamily="34" charset="0"/>
                  </a:rPr>
                  <a:t>	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𝑛𝑜𝑜𝑏𝑗</m:t>
                        </m:r>
                      </m:sub>
                    </m:sSub>
                    <m:nary>
                      <m:naryPr>
                        <m:chr m:val="∑"/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𝑖</m:t>
                        </m:r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=0</m:t>
                        </m:r>
                      </m:sub>
                      <m:sup>
                        <m:sSup>
                          <m:sSup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2</m:t>
                            </m:r>
                          </m:sup>
                        </m:sSup>
                      </m:sup>
                      <m:e>
                        <m:nary>
                          <m:naryPr>
                            <m:chr m:val="∑"/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itchFamily="18" charset="0"/>
                                <a:ea typeface="Cambria Math" pitchFamily="18" charset="0"/>
                              </a:rPr>
                              <m:t>𝑗</m:t>
                            </m:r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𝐵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𝕝</m:t>
                                </m:r>
                              </m:e>
                              <m:sub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𝑖𝑗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𝑛𝑜𝑜𝑏𝑗</m:t>
                                </m:r>
                              </m:sup>
                            </m:sSubSup>
                          </m:e>
                        </m:nary>
                      </m:e>
                    </m:nary>
                    <m:sSup>
                      <m:sSupPr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 −</m:t>
                        </m:r>
                        <m:sSub>
                          <m:sSub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𝐶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gradFill>
                    <a:gsLst>
                      <a:gs pos="71000">
                        <a:srgbClr val="5FA5C1"/>
                      </a:gs>
                      <a:gs pos="43000">
                        <a:srgbClr val="6487BF"/>
                      </a:gs>
                      <a:gs pos="22000">
                        <a:srgbClr val="566FB0"/>
                      </a:gs>
                      <a:gs pos="0">
                        <a:srgbClr val="3C2373">
                          <a:lumMod val="91000"/>
                        </a:srgbClr>
                      </a:gs>
                      <a:gs pos="100000">
                        <a:srgbClr val="339791">
                          <a:lumMod val="97000"/>
                          <a:lumOff val="3000"/>
                        </a:srgbClr>
                      </a:gs>
                    </a:gsLst>
                    <a:lin ang="2700000" scaled="1"/>
                  </a:gradFill>
                  <a:latin typeface="Cambria Math" pitchFamily="18" charset="0"/>
                  <a:ea typeface="Cambria Math" pitchFamily="18" charset="0"/>
                  <a:cs typeface="Arial" pitchFamily="34" charset="0"/>
                </a:endParaRPr>
              </a:p>
              <a:p>
                <a:pPr algn="just">
                  <a:spcBef>
                    <a:spcPts val="1760"/>
                  </a:spcBef>
                  <a:spcAft>
                    <a:spcPts val="1760"/>
                  </a:spcAft>
                </a:pPr>
                <a:r>
                  <a:rPr lang="en-US" sz="2400" dirty="0">
                    <a:gradFill>
                      <a:gsLst>
                        <a:gs pos="71000">
                          <a:srgbClr val="5FA5C1"/>
                        </a:gs>
                        <a:gs pos="43000">
                          <a:srgbClr val="6487BF"/>
                        </a:gs>
                        <a:gs pos="22000">
                          <a:srgbClr val="566FB0"/>
                        </a:gs>
                        <a:gs pos="0">
                          <a:srgbClr val="3C2373">
                            <a:lumMod val="91000"/>
                          </a:srgbClr>
                        </a:gs>
                        <a:gs pos="100000">
                          <a:srgbClr val="339791">
                            <a:lumMod val="97000"/>
                            <a:lumOff val="3000"/>
                          </a:srgbClr>
                        </a:gs>
                      </a:gsLst>
                      <a:lin ang="2700000" scaled="1"/>
                    </a:gradFill>
                    <a:latin typeface="Cambria Math" pitchFamily="18" charset="0"/>
                    <a:ea typeface="Cambria Math" pitchFamily="18" charset="0"/>
                  </a:rPr>
                  <a:t>	+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𝑖</m:t>
                        </m:r>
                        <m:r>
                          <a:rPr lang="en-US" sz="2400" i="1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=0</m:t>
                        </m:r>
                      </m:sub>
                      <m:sup>
                        <m:sSup>
                          <m:sSup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2</m:t>
                            </m:r>
                          </m:sup>
                        </m:sSup>
                      </m:sup>
                      <m:e>
                        <m:sSubSup>
                          <m:sSubSupPr>
                            <m:ctrlP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𝕝</m:t>
                            </m:r>
                          </m:e>
                          <m:sub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𝑖𝑗</m:t>
                            </m:r>
                          </m:sub>
                          <m:sup>
                            <m:r>
                              <a:rPr lang="en-US" sz="2400" i="1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𝑜𝑏𝑗</m:t>
                            </m:r>
                          </m:sup>
                        </m:sSubSup>
                      </m:e>
                    </m:nary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240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itchFamily="18" charset="0"/>
                            <a:ea typeface="Cambria Math" pitchFamily="18" charset="0"/>
                          </a:rPr>
                          <m:t>𝑐</m:t>
                        </m:r>
                        <m: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∈</m:t>
                        </m:r>
                        <m:r>
                          <a:rPr lang="en-US" sz="2400" b="0" i="1" smtClean="0">
                            <a:gradFill>
                              <a:gsLst>
                                <a:gs pos="71000">
                                  <a:srgbClr val="5FA5C1"/>
                                </a:gs>
                                <a:gs pos="43000">
                                  <a:srgbClr val="6487BF"/>
                                </a:gs>
                                <a:gs pos="22000">
                                  <a:srgbClr val="566FB0"/>
                                </a:gs>
                                <a:gs pos="0">
                                  <a:srgbClr val="3C2373">
                                    <a:lumMod val="91000"/>
                                  </a:srgbClr>
                                </a:gs>
                                <a:gs pos="100000">
                                  <a:srgbClr val="339791">
                                    <a:lumMod val="97000"/>
                                    <a:lumOff val="3000"/>
                                  </a:srgbClr>
                                </a:gs>
                              </a:gsLst>
                              <a:lin ang="2700000" scaled="1"/>
                            </a:gradFill>
                            <a:latin typeface="Cambria Math" panose="02040503050406030204" pitchFamily="18" charset="0"/>
                            <a:ea typeface="Cambria Math" pitchFamily="18" charset="0"/>
                          </a:rPr>
                          <m:t>𝑐𝑙𝑎𝑠𝑠𝑒𝑠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sz="240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itchFamily="18" charset="0"/>
                                <a:ea typeface="Cambria Math" pitchFamily="18" charset="0"/>
                              </a:rPr>
                              <m:t>(</m:t>
                            </m:r>
                            <m:sSubSup>
                              <m:sSubSupPr>
                                <m:ctrlPr>
                                  <a:rPr lang="en-US" sz="2400" b="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b="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𝑖</m:t>
                                </m:r>
                              </m:sub>
                              <m:sup/>
                            </m:sSubSup>
                            <m:d>
                              <m:dPr>
                                <m:ctrlPr>
                                  <a:rPr lang="en-US" sz="2400" b="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𝑐</m:t>
                                </m:r>
                              </m:e>
                            </m:d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itchFamily="18" charset="0"/>
                                <a:ea typeface="Cambria Math" pitchFamily="18" charset="0"/>
                              </a:rPr>
                              <m:t>− </m:t>
                            </m:r>
                            <m:sSubSup>
                              <m:sSubSupPr>
                                <m:ctrlPr>
                                  <a:rPr lang="en-US" sz="2400" b="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400" b="0" i="1" smtClean="0">
                                        <a:gradFill>
                                          <a:gsLst>
                                            <a:gs pos="71000">
                                              <a:srgbClr val="5FA5C1"/>
                                            </a:gs>
                                            <a:gs pos="43000">
                                              <a:srgbClr val="6487BF"/>
                                            </a:gs>
                                            <a:gs pos="22000">
                                              <a:srgbClr val="566FB0"/>
                                            </a:gs>
                                            <a:gs pos="0">
                                              <a:srgbClr val="3C2373">
                                                <a:lumMod val="91000"/>
                                              </a:srgbClr>
                                            </a:gs>
                                            <a:gs pos="100000">
                                              <a:srgbClr val="339791">
                                                <a:lumMod val="97000"/>
                                                <a:lumOff val="3000"/>
                                              </a:srgbClr>
                                            </a:gs>
                                          </a:gsLst>
                                          <a:lin ang="2700000" scaled="1"/>
                                        </a:gradFill>
                                        <a:latin typeface="Cambria Math" panose="02040503050406030204" pitchFamily="18" charset="0"/>
                                        <a:ea typeface="Cambria Math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400" b="0" i="1" smtClean="0">
                                        <a:gradFill>
                                          <a:gsLst>
                                            <a:gs pos="71000">
                                              <a:srgbClr val="5FA5C1"/>
                                            </a:gs>
                                            <a:gs pos="43000">
                                              <a:srgbClr val="6487BF"/>
                                            </a:gs>
                                            <a:gs pos="22000">
                                              <a:srgbClr val="566FB0"/>
                                            </a:gs>
                                            <a:gs pos="0">
                                              <a:srgbClr val="3C2373">
                                                <a:lumMod val="91000"/>
                                              </a:srgbClr>
                                            </a:gs>
                                            <a:gs pos="100000">
                                              <a:srgbClr val="339791">
                                                <a:lumMod val="97000"/>
                                                <a:lumOff val="3000"/>
                                              </a:srgbClr>
                                            </a:gs>
                                          </a:gsLst>
                                          <a:lin ang="2700000" scaled="1"/>
                                        </a:gradFill>
                                        <a:latin typeface="Cambria Math" panose="02040503050406030204" pitchFamily="18" charset="0"/>
                                        <a:ea typeface="Cambria Math" pitchFamily="18" charset="0"/>
                                      </a:rPr>
                                      <m:t>𝑝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400" b="0" i="1" smtClean="0">
                                    <a:gradFill>
                                      <a:gsLst>
                                        <a:gs pos="71000">
                                          <a:srgbClr val="5FA5C1"/>
                                        </a:gs>
                                        <a:gs pos="43000">
                                          <a:srgbClr val="6487BF"/>
                                        </a:gs>
                                        <a:gs pos="22000">
                                          <a:srgbClr val="566FB0"/>
                                        </a:gs>
                                        <a:gs pos="0">
                                          <a:srgbClr val="3C2373">
                                            <a:lumMod val="91000"/>
                                          </a:srgbClr>
                                        </a:gs>
                                        <a:gs pos="100000">
                                          <a:srgbClr val="339791">
                                            <a:lumMod val="97000"/>
                                            <a:lumOff val="3000"/>
                                          </a:srgbClr>
                                        </a:gs>
                                      </a:gsLst>
                                      <a:lin ang="2700000" scaled="1"/>
                                    </a:gradFill>
                                    <a:latin typeface="Cambria Math" panose="02040503050406030204" pitchFamily="18" charset="0"/>
                                    <a:ea typeface="Cambria Math" pitchFamily="18" charset="0"/>
                                  </a:rPr>
                                  <m:t>𝑖</m:t>
                                </m:r>
                              </m:sub>
                              <m:sup/>
                            </m:sSubSup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(</m:t>
                            </m:r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𝑐</m:t>
                            </m:r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))</m:t>
                            </m:r>
                          </m:e>
                          <m:sup>
                            <m:r>
                              <a:rPr lang="en-US" sz="2400" b="0" i="1" smtClean="0">
                                <a:gradFill>
                                  <a:gsLst>
                                    <a:gs pos="71000">
                                      <a:srgbClr val="5FA5C1"/>
                                    </a:gs>
                                    <a:gs pos="43000">
                                      <a:srgbClr val="6487BF"/>
                                    </a:gs>
                                    <a:gs pos="22000">
                                      <a:srgbClr val="566FB0"/>
                                    </a:gs>
                                    <a:gs pos="0">
                                      <a:srgbClr val="3C2373">
                                        <a:lumMod val="91000"/>
                                      </a:srgbClr>
                                    </a:gs>
                                    <a:gs pos="100000">
                                      <a:srgbClr val="339791">
                                        <a:lumMod val="97000"/>
                                        <a:lumOff val="3000"/>
                                      </a:srgbClr>
                                    </a:gs>
                                  </a:gsLst>
                                  <a:lin ang="2700000" scaled="1"/>
                                </a:gradFill>
                                <a:latin typeface="Cambria Math" panose="02040503050406030204" pitchFamily="18" charset="0"/>
                                <a:ea typeface="Cambria Math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sz="2400" dirty="0">
                  <a:gradFill>
                    <a:gsLst>
                      <a:gs pos="71000">
                        <a:srgbClr val="5FA5C1"/>
                      </a:gs>
                      <a:gs pos="43000">
                        <a:srgbClr val="6487BF"/>
                      </a:gs>
                      <a:gs pos="22000">
                        <a:srgbClr val="566FB0"/>
                      </a:gs>
                      <a:gs pos="0">
                        <a:srgbClr val="3C2373">
                          <a:lumMod val="91000"/>
                        </a:srgbClr>
                      </a:gs>
                      <a:gs pos="100000">
                        <a:srgbClr val="339791">
                          <a:lumMod val="97000"/>
                          <a:lumOff val="3000"/>
                        </a:srgbClr>
                      </a:gs>
                    </a:gsLst>
                    <a:lin ang="2700000" scaled="1"/>
                  </a:gradFill>
                  <a:latin typeface="Cambria Math" pitchFamily="18" charset="0"/>
                  <a:ea typeface="Cambria Math" pitchFamily="18" charset="0"/>
                  <a:cs typeface="Arial" pitchFamily="34" charset="0"/>
                </a:endParaRPr>
              </a:p>
            </p:txBody>
          </p:sp>
        </mc:Choice>
        <mc:Fallback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0012" y="1371600"/>
                <a:ext cx="9751060" cy="4980314"/>
              </a:xfrm>
              <a:prstGeom prst="rect">
                <a:avLst/>
              </a:prstGeom>
              <a:blipFill rotWithShape="1">
                <a:blip r:embed="rId1"/>
                <a:stretch>
                  <a:fillRect l="-876" t="-6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sp>
        <p:nvSpPr>
          <p:cNvPr id="7" name="Rectangle 6"/>
          <p:cNvSpPr/>
          <p:nvPr/>
        </p:nvSpPr>
        <p:spPr>
          <a:xfrm>
            <a:off x="914165" y="381001"/>
            <a:ext cx="2513248" cy="750951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YOLOv1</a:t>
            </a:r>
            <a:endParaRPr lang="en-US" sz="47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6000">
              <a:srgbClr val="566FB0"/>
            </a:gs>
            <a:gs pos="33000">
              <a:srgbClr val="4C4B97"/>
            </a:gs>
            <a:gs pos="0">
              <a:srgbClr val="42267E"/>
            </a:gs>
            <a:gs pos="100000">
              <a:srgbClr val="5587C0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400" y="381000"/>
            <a:ext cx="11183620" cy="74866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YOLOv2 - the most important updated feature</a:t>
            </a:r>
            <a:endParaRPr lang="en-US" sz="65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32130" y="1299845"/>
            <a:ext cx="10760710" cy="308800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Introduces 5 fixed size bounding boxes called anchor boxes. It predicts the offsets rather than predicting bounding boxes directly which reduces the complexity.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913765" y="4013200"/>
            <a:ext cx="11184255" cy="74866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p>
            <a:r>
              <a:rPr lang="en-US" sz="4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YOLOv3 - the most important updated feature</a:t>
            </a:r>
            <a:endParaRPr lang="en-US" sz="65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32130" y="4914265"/>
            <a:ext cx="10156190" cy="105664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p>
            <a:pPr marL="342900" indent="-342900">
              <a:lnSpc>
                <a:spcPct val="25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Predict objects in 3 scales. 3 anchor boxes for each scale.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76000">
              <a:srgbClr val="566FB0"/>
            </a:gs>
            <a:gs pos="33000">
              <a:srgbClr val="4C4B97"/>
            </a:gs>
            <a:gs pos="0">
              <a:srgbClr val="42267E"/>
            </a:gs>
            <a:gs pos="100000">
              <a:srgbClr val="5587C0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9142648" cy="74866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YOLOv2 - updated features</a:t>
            </a:r>
            <a:endParaRPr lang="en-US" sz="65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32130" y="1299845"/>
            <a:ext cx="10760710" cy="456501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Introduces 5 fixed size bounding boxes called anchor boxes. It predicts the offsets rather than predicting bounding boxes directly which reduces the complexity.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Adds batch normalization for all convolutional layers and removes dropout layer.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Adds a passthrough layer to bring higher resolution features.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76000">
              <a:srgbClr val="566FB0"/>
            </a:gs>
            <a:gs pos="33000">
              <a:srgbClr val="4C4B97"/>
            </a:gs>
            <a:gs pos="0">
              <a:srgbClr val="42267E"/>
            </a:gs>
            <a:gs pos="100000">
              <a:srgbClr val="5587C0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7771048" cy="74866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YOLOv3 - updated features</a:t>
            </a:r>
            <a:endParaRPr lang="en-US" sz="65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43610" y="1374775"/>
            <a:ext cx="10156190" cy="382651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 marL="502920" indent="-502920">
              <a:lnSpc>
                <a:spcPct val="25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Linear function is changed to Logistic function for predicting object confidence.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502920" indent="-502920">
              <a:lnSpc>
                <a:spcPct val="25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The loss for class prediction is calculated by binary cross-entropy.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502920" indent="-502920">
              <a:lnSpc>
                <a:spcPct val="25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Predict objects in 3 scales. 3 anchor boxes for each scale.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33858" y="-76200"/>
            <a:ext cx="12222683" cy="6934200"/>
          </a:xfrm>
          <a:custGeom>
            <a:avLst/>
            <a:gdLst>
              <a:gd name="connsiteX0" fmla="*/ 0 w 6896100"/>
              <a:gd name="connsiteY0" fmla="*/ 0 h 5715000"/>
              <a:gd name="connsiteX1" fmla="*/ 6896100 w 6896100"/>
              <a:gd name="connsiteY1" fmla="*/ 0 h 5715000"/>
              <a:gd name="connsiteX2" fmla="*/ 6896100 w 6896100"/>
              <a:gd name="connsiteY2" fmla="*/ 5715000 h 5715000"/>
              <a:gd name="connsiteX3" fmla="*/ 0 w 6896100"/>
              <a:gd name="connsiteY3" fmla="*/ 5715000 h 5715000"/>
              <a:gd name="connsiteX4" fmla="*/ 0 w 6896100"/>
              <a:gd name="connsiteY4" fmla="*/ 0 h 5715000"/>
              <a:gd name="connsiteX0-1" fmla="*/ 0 w 6896100"/>
              <a:gd name="connsiteY0-2" fmla="*/ 12700 h 5727700"/>
              <a:gd name="connsiteX1-3" fmla="*/ 5524500 w 6896100"/>
              <a:gd name="connsiteY1-4" fmla="*/ 0 h 5727700"/>
              <a:gd name="connsiteX2-5" fmla="*/ 6896100 w 6896100"/>
              <a:gd name="connsiteY2-6" fmla="*/ 5727700 h 5727700"/>
              <a:gd name="connsiteX3-7" fmla="*/ 0 w 6896100"/>
              <a:gd name="connsiteY3-8" fmla="*/ 5727700 h 5727700"/>
              <a:gd name="connsiteX4-9" fmla="*/ 0 w 6896100"/>
              <a:gd name="connsiteY4-10" fmla="*/ 12700 h 5727700"/>
              <a:gd name="connsiteX0-11" fmla="*/ 0 w 9144000"/>
              <a:gd name="connsiteY0-12" fmla="*/ 12700 h 5727700"/>
              <a:gd name="connsiteX1-13" fmla="*/ 5524500 w 9144000"/>
              <a:gd name="connsiteY1-14" fmla="*/ 0 h 5727700"/>
              <a:gd name="connsiteX2-15" fmla="*/ 9144000 w 9144000"/>
              <a:gd name="connsiteY2-16" fmla="*/ 5727700 h 5727700"/>
              <a:gd name="connsiteX3-17" fmla="*/ 0 w 9144000"/>
              <a:gd name="connsiteY3-18" fmla="*/ 5727700 h 5727700"/>
              <a:gd name="connsiteX4-19" fmla="*/ 0 w 9144000"/>
              <a:gd name="connsiteY4-20" fmla="*/ 12700 h 5727700"/>
              <a:gd name="connsiteX0-21" fmla="*/ 0 w 7632700"/>
              <a:gd name="connsiteY0-22" fmla="*/ 12700 h 5727700"/>
              <a:gd name="connsiteX1-23" fmla="*/ 5524500 w 7632700"/>
              <a:gd name="connsiteY1-24" fmla="*/ 0 h 5727700"/>
              <a:gd name="connsiteX2-25" fmla="*/ 7632700 w 7632700"/>
              <a:gd name="connsiteY2-26" fmla="*/ 5715000 h 5727700"/>
              <a:gd name="connsiteX3-27" fmla="*/ 0 w 7632700"/>
              <a:gd name="connsiteY3-28" fmla="*/ 5727700 h 5727700"/>
              <a:gd name="connsiteX4-29" fmla="*/ 0 w 7632700"/>
              <a:gd name="connsiteY4-30" fmla="*/ 12700 h 5727700"/>
              <a:gd name="connsiteX0-31" fmla="*/ 0 w 9093200"/>
              <a:gd name="connsiteY0-32" fmla="*/ 12700 h 5727700"/>
              <a:gd name="connsiteX1-33" fmla="*/ 5524500 w 9093200"/>
              <a:gd name="connsiteY1-34" fmla="*/ 0 h 5727700"/>
              <a:gd name="connsiteX2-35" fmla="*/ 9093200 w 9093200"/>
              <a:gd name="connsiteY2-36" fmla="*/ 5727700 h 5727700"/>
              <a:gd name="connsiteX3-37" fmla="*/ 0 w 9093200"/>
              <a:gd name="connsiteY3-38" fmla="*/ 5727700 h 5727700"/>
              <a:gd name="connsiteX4-39" fmla="*/ 0 w 9093200"/>
              <a:gd name="connsiteY4-40" fmla="*/ 12700 h 5727700"/>
              <a:gd name="connsiteX0-41" fmla="*/ 0 w 9093200"/>
              <a:gd name="connsiteY0-42" fmla="*/ 25400 h 5740400"/>
              <a:gd name="connsiteX1-43" fmla="*/ 4559300 w 9093200"/>
              <a:gd name="connsiteY1-44" fmla="*/ 0 h 5740400"/>
              <a:gd name="connsiteX2-45" fmla="*/ 9093200 w 9093200"/>
              <a:gd name="connsiteY2-46" fmla="*/ 5740400 h 5740400"/>
              <a:gd name="connsiteX3-47" fmla="*/ 0 w 9093200"/>
              <a:gd name="connsiteY3-48" fmla="*/ 5740400 h 5740400"/>
              <a:gd name="connsiteX4-49" fmla="*/ 0 w 9093200"/>
              <a:gd name="connsiteY4-50" fmla="*/ 25400 h 5740400"/>
              <a:gd name="connsiteX0-51" fmla="*/ 0 w 9093200"/>
              <a:gd name="connsiteY0-52" fmla="*/ 12700 h 5727700"/>
              <a:gd name="connsiteX1-53" fmla="*/ 3708400 w 9093200"/>
              <a:gd name="connsiteY1-54" fmla="*/ 0 h 5727700"/>
              <a:gd name="connsiteX2-55" fmla="*/ 9093200 w 9093200"/>
              <a:gd name="connsiteY2-56" fmla="*/ 5727700 h 5727700"/>
              <a:gd name="connsiteX3-57" fmla="*/ 0 w 9093200"/>
              <a:gd name="connsiteY3-58" fmla="*/ 5727700 h 5727700"/>
              <a:gd name="connsiteX4-59" fmla="*/ 0 w 9093200"/>
              <a:gd name="connsiteY4-60" fmla="*/ 12700 h 5727700"/>
              <a:gd name="connsiteX0-61" fmla="*/ 0 w 9093200"/>
              <a:gd name="connsiteY0-62" fmla="*/ 12700 h 5727700"/>
              <a:gd name="connsiteX1-63" fmla="*/ 3848100 w 9093200"/>
              <a:gd name="connsiteY1-64" fmla="*/ 0 h 5727700"/>
              <a:gd name="connsiteX2-65" fmla="*/ 9093200 w 9093200"/>
              <a:gd name="connsiteY2-66" fmla="*/ 5727700 h 5727700"/>
              <a:gd name="connsiteX3-67" fmla="*/ 0 w 9093200"/>
              <a:gd name="connsiteY3-68" fmla="*/ 5727700 h 5727700"/>
              <a:gd name="connsiteX4-69" fmla="*/ 0 w 9093200"/>
              <a:gd name="connsiteY4-70" fmla="*/ 12700 h 5727700"/>
              <a:gd name="connsiteX0-71" fmla="*/ 0 w 9169400"/>
              <a:gd name="connsiteY0-72" fmla="*/ 12700 h 5727700"/>
              <a:gd name="connsiteX1-73" fmla="*/ 3848100 w 9169400"/>
              <a:gd name="connsiteY1-74" fmla="*/ 0 h 5727700"/>
              <a:gd name="connsiteX2-75" fmla="*/ 9169400 w 9169400"/>
              <a:gd name="connsiteY2-76" fmla="*/ 5727700 h 5727700"/>
              <a:gd name="connsiteX3-77" fmla="*/ 0 w 9169400"/>
              <a:gd name="connsiteY3-78" fmla="*/ 5727700 h 5727700"/>
              <a:gd name="connsiteX4-79" fmla="*/ 0 w 9169400"/>
              <a:gd name="connsiteY4-80" fmla="*/ 12700 h 57277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169400" h="5727700">
                <a:moveTo>
                  <a:pt x="0" y="12700"/>
                </a:moveTo>
                <a:lnTo>
                  <a:pt x="3848100" y="0"/>
                </a:lnTo>
                <a:lnTo>
                  <a:pt x="9169400" y="5727700"/>
                </a:lnTo>
                <a:lnTo>
                  <a:pt x="0" y="5727700"/>
                </a:lnTo>
                <a:lnTo>
                  <a:pt x="0" y="127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4088" tIns="67044" rIns="134088" bIns="67044" rtlCol="0" anchor="ctr"/>
          <a:lstStyle/>
          <a:p>
            <a:pPr algn="ctr"/>
            <a:endParaRPr lang="en-US" sz="2300" dirty="0"/>
          </a:p>
        </p:txBody>
      </p:sp>
      <p:sp>
        <p:nvSpPr>
          <p:cNvPr id="6" name="Rectangle 5"/>
          <p:cNvSpPr/>
          <p:nvPr/>
        </p:nvSpPr>
        <p:spPr>
          <a:xfrm>
            <a:off x="1090803" y="381001"/>
            <a:ext cx="2295387" cy="750951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4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Datasets</a:t>
            </a:r>
            <a:endParaRPr lang="en-US" sz="65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pic>
        <p:nvPicPr>
          <p:cNvPr id="13" name="Picture 194920903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300" y="1790796"/>
            <a:ext cx="7314093" cy="386793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321607" y="2048455"/>
            <a:ext cx="2672764" cy="4659713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4 classes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502920" indent="-50292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Bus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502920" indent="-50292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Car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502920" indent="-50292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Motorbike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502920" indent="-50292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Truck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502920" indent="-502920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502920" indent="-502920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25466" y="2000359"/>
            <a:ext cx="4465045" cy="344880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Total: 3901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Training dataset: 3511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Test dataset: 351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Validation dataset: 39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4164" y="381001"/>
            <a:ext cx="3250353" cy="812506"/>
          </a:xfrm>
          <a:prstGeom prst="rect">
            <a:avLst/>
          </a:prstGeom>
          <a:noFill/>
        </p:spPr>
        <p:txBody>
          <a:bodyPr wrap="square" lIns="134088" tIns="67044" rIns="134088" bIns="67044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Outline</a:t>
            </a:r>
            <a:endParaRPr lang="en-US" sz="18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03147" y="152400"/>
            <a:ext cx="11782531" cy="6553200"/>
          </a:xfrm>
          <a:prstGeom prst="rect">
            <a:avLst/>
          </a:prstGeom>
          <a:noFill/>
          <a:ln w="63500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4088" tIns="67044" rIns="134088" bIns="67044"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523603" y="1047846"/>
            <a:ext cx="9141619" cy="5426710"/>
          </a:xfrm>
          <a:prstGeom prst="rect">
            <a:avLst/>
          </a:prstGeom>
          <a:noFill/>
        </p:spPr>
        <p:txBody>
          <a:bodyPr wrap="square" lIns="134088" tIns="67044" rIns="134088" bIns="67044" rtlCol="0">
            <a:spAutoFit/>
          </a:bodyPr>
          <a:lstStyle/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Introduction</a:t>
            </a:r>
            <a:endParaRPr lang="en-US" sz="28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Background</a:t>
            </a:r>
            <a:endParaRPr lang="en-US" sz="28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Results: </a:t>
            </a:r>
            <a:endParaRPr lang="en-US" sz="28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1173480" lvl="1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Setup datasets</a:t>
            </a:r>
            <a:endParaRPr lang="en-US" sz="2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1173480" lvl="1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YOLO models</a:t>
            </a:r>
            <a:endParaRPr lang="en-US" sz="2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1173480" lvl="1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Web application</a:t>
            </a:r>
            <a:endParaRPr lang="en-US" sz="28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Conclusion</a:t>
            </a:r>
            <a:endParaRPr lang="en-US" sz="28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5281823" cy="750951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 models</a:t>
            </a:r>
            <a:endParaRPr lang="en-US" sz="4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graphicFrame>
        <p:nvGraphicFramePr>
          <p:cNvPr id="8" name="Table 7"/>
          <p:cNvGraphicFramePr/>
          <p:nvPr/>
        </p:nvGraphicFramePr>
        <p:xfrm>
          <a:off x="151452" y="2171773"/>
          <a:ext cx="11782531" cy="36964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64373"/>
                <a:gridCol w="4248924"/>
                <a:gridCol w="4469234"/>
              </a:tblGrid>
              <a:tr h="10972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/>
                        <a:sym typeface="+mn-ea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 charset="0"/>
                        <a:sym typeface="+mn-ea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 charset="0"/>
                        <a:sym typeface="+mn-ea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640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 charset="0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 charset="0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 charset="0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640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 charset="0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 charset="0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 charset="0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640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 charset="0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 charset="0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sz="1400" b="0" dirty="0">
                        <a:solidFill>
                          <a:schemeClr val="tx1"/>
                        </a:solidFill>
                        <a:uFillTx/>
                        <a:latin typeface="Times New Roman" panose="02020503050405090304" charset="0"/>
                      </a:endParaRPr>
                    </a:p>
                  </a:txBody>
                  <a:tcPr marL="121888" marR="121888" marT="54864" marB="5486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406372" y="3497509"/>
            <a:ext cx="2481657" cy="581673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Tiny YOLOv2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37674" y="4328161"/>
            <a:ext cx="1200537" cy="581673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20/80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230049" y="2545225"/>
            <a:ext cx="4215786" cy="581673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No. of detection classes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995757" y="3425083"/>
            <a:ext cx="684370" cy="581673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20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995757" y="5234869"/>
            <a:ext cx="684370" cy="581673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80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9479820" y="3425083"/>
            <a:ext cx="477583" cy="581673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9</a:t>
            </a:r>
            <a:endParaRPr lang="en-US" sz="29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99266" y="4328161"/>
            <a:ext cx="1695865" cy="581673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YOLOv2</a:t>
            </a:r>
            <a:endParaRPr lang="en-US" sz="29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99266" y="5234869"/>
            <a:ext cx="1695865" cy="581673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YOLOv3</a:t>
            </a:r>
            <a:endParaRPr lang="en-US" sz="29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403129" y="2545225"/>
            <a:ext cx="4630963" cy="581673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No. of convolutional layers</a:t>
            </a:r>
            <a:endParaRPr lang="en-US" sz="2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376425" y="4328161"/>
            <a:ext cx="684370" cy="581673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19</a:t>
            </a:r>
            <a:endParaRPr lang="en-US" sz="29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376425" y="5234869"/>
            <a:ext cx="684370" cy="581673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28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53</a:t>
            </a:r>
            <a:endParaRPr lang="en-US" sz="29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5027612" cy="6857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12812" y="381001"/>
            <a:ext cx="3492831" cy="750951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4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 models</a:t>
            </a:r>
            <a:endParaRPr lang="en-US" sz="4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58154" y="1447800"/>
            <a:ext cx="4602146" cy="4591233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 marL="342900" indent="-342900">
              <a:lnSpc>
                <a:spcPct val="25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Retrain three YOLO models on self-made DSAT datasets.</a:t>
            </a:r>
            <a:endParaRPr lang="en-US" sz="2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342900" indent="-342900">
              <a:lnSpc>
                <a:spcPct val="25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The predicted classes are restricted to 4 traffic-related classes.</a:t>
            </a:r>
            <a:endParaRPr lang="en-US" sz="2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5103812" y="1752600"/>
          <a:ext cx="7008814" cy="3680920"/>
        </p:xfrm>
        <a:graphic>
          <a:graphicData uri="http://schemas.openxmlformats.org/drawingml/2006/table">
            <a:tbl>
              <a:tblPr firstRow="1" firstCol="1" bandRow="1"/>
              <a:tblGrid>
                <a:gridCol w="1751635"/>
                <a:gridCol w="1752600"/>
                <a:gridCol w="1752186"/>
                <a:gridCol w="1752393"/>
              </a:tblGrid>
              <a:tr h="6400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 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Tiny YOLOv2 model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YOLOv2 model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YOLOv3 model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0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No. of epochs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100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100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100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0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Learning rate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1e-5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1e-5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1e-3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0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Batch size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64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32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48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0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Score threshold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0.1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0.1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0.3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80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IoU threshold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0.5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0.5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0.45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933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Full retraining?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Yes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Yes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panose="020B0604020202090204" pitchFamily="34" charset="0"/>
                          <a:ea typeface="PMingLiU"/>
                          <a:cs typeface="Arial" panose="020B0604020202090204" pitchFamily="34" charset="0"/>
                        </a:rPr>
                        <a:t>No (only last 3 layers)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rial" panose="020B0604020202090204" pitchFamily="34" charset="0"/>
                        <a:ea typeface="PMingLiU"/>
                        <a:cs typeface="Arial" panose="020B0604020202090204" pitchFamily="34" charset="0"/>
                      </a:endParaRPr>
                    </a:p>
                  </a:txBody>
                  <a:tcPr marL="79842" marR="7984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411" y="1323975"/>
            <a:ext cx="6509520" cy="2209800"/>
          </a:xfrm>
          <a:prstGeom prst="rect">
            <a:avLst/>
          </a:prstGeom>
        </p:spPr>
      </p:pic>
      <p:pic>
        <p:nvPicPr>
          <p:cNvPr id="5" name="图片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412" y="4024574"/>
            <a:ext cx="6509519" cy="214240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14164" y="381001"/>
            <a:ext cx="5281823" cy="750951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Tiny YOLOv2</a:t>
            </a:r>
            <a:endParaRPr lang="en-US" sz="4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96665" y="3533775"/>
            <a:ext cx="4595495" cy="44069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Training loss – 2.309 (lowest value)</a:t>
            </a:r>
            <a:endParaRPr lang="en-US" sz="20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42055" y="6249035"/>
            <a:ext cx="4704715" cy="44069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Validation loss – 2.147 (lowest value)</a:t>
            </a:r>
            <a:endParaRPr lang="en-US" sz="20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5281823" cy="750951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YOLOv2</a:t>
            </a:r>
            <a:endParaRPr lang="en-US" sz="4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694430" y="3497580"/>
            <a:ext cx="4799965" cy="44069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Training loss – 0.6872 (lowest value)</a:t>
            </a:r>
            <a:endParaRPr lang="en-US" sz="20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650615" y="6248400"/>
            <a:ext cx="4887595" cy="44069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Validation loss – 0.7680 (lowest value)</a:t>
            </a:r>
            <a:endParaRPr lang="en-US" sz="20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pic>
        <p:nvPicPr>
          <p:cNvPr id="9" name="图片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412" y="1219200"/>
            <a:ext cx="6509519" cy="2278479"/>
          </a:xfrm>
          <a:prstGeom prst="rect">
            <a:avLst/>
          </a:prstGeom>
        </p:spPr>
      </p:pic>
      <p:pic>
        <p:nvPicPr>
          <p:cNvPr id="10" name="图片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412" y="3972025"/>
            <a:ext cx="6503508" cy="227637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5281823" cy="750951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YOLOv3</a:t>
            </a:r>
            <a:endParaRPr lang="en-US" sz="4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906520" y="3500120"/>
            <a:ext cx="4375785" cy="44069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Training loss – 25.54 (lowest value) </a:t>
            </a:r>
            <a:endParaRPr lang="en-US" sz="20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62705" y="6236970"/>
            <a:ext cx="4464050" cy="44069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Validation loss – 24.12 (lowest value)</a:t>
            </a:r>
            <a:endParaRPr lang="en-US" sz="20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pic>
        <p:nvPicPr>
          <p:cNvPr id="11" name="图片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412" y="1107008"/>
            <a:ext cx="6503508" cy="2398192"/>
          </a:xfrm>
          <a:prstGeom prst="rect">
            <a:avLst/>
          </a:prstGeom>
        </p:spPr>
      </p:pic>
      <p:pic>
        <p:nvPicPr>
          <p:cNvPr id="12" name="图片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412" y="3940853"/>
            <a:ext cx="6445286" cy="2296176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14164" y="381001"/>
            <a:ext cx="6018448" cy="74866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Average precision (AP)</a:t>
            </a:r>
            <a:endParaRPr lang="en-US" sz="4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9"/>
              <p:cNvSpPr/>
              <p:nvPr/>
            </p:nvSpPr>
            <p:spPr>
              <a:xfrm>
                <a:off x="914164" y="1578625"/>
                <a:ext cx="3420680" cy="8481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gradFill>
                            <a:gsLst>
                              <a:gs pos="71000">
                                <a:srgbClr val="5FA5C1"/>
                              </a:gs>
                              <a:gs pos="43000">
                                <a:srgbClr val="6487BF"/>
                              </a:gs>
                              <a:gs pos="22000">
                                <a:srgbClr val="566FB0"/>
                              </a:gs>
                              <a:gs pos="0">
                                <a:srgbClr val="3C2373">
                                  <a:lumMod val="91000"/>
                                </a:srgbClr>
                              </a:gs>
                              <a:gs pos="100000">
                                <a:srgbClr val="339791">
                                  <a:lumMod val="97000"/>
                                  <a:lumOff val="3000"/>
                                </a:srgbClr>
                              </a:gs>
                            </a:gsLst>
                            <a:lin ang="2700000" scaled="1"/>
                          </a:gradFill>
                          <a:latin typeface="Cambria Math"/>
                          <a:ea typeface="新細明體"/>
                          <a:cs typeface="Arial" pitchFamily="34" charset="0"/>
                        </a:rPr>
                        <m:t> </m:t>
                      </m:r>
                      <m:r>
                        <a:rPr lang="en-US" b="0" i="1" smtClean="0">
                          <a:gradFill>
                            <a:gsLst>
                              <a:gs pos="71000">
                                <a:srgbClr val="5FA5C1"/>
                              </a:gs>
                              <a:gs pos="43000">
                                <a:srgbClr val="6487BF"/>
                              </a:gs>
                              <a:gs pos="22000">
                                <a:srgbClr val="566FB0"/>
                              </a:gs>
                              <a:gs pos="0">
                                <a:srgbClr val="3C2373">
                                  <a:lumMod val="91000"/>
                                </a:srgbClr>
                              </a:gs>
                              <a:gs pos="100000">
                                <a:srgbClr val="339791">
                                  <a:lumMod val="97000"/>
                                  <a:lumOff val="3000"/>
                                </a:srgbClr>
                              </a:gs>
                            </a:gsLst>
                            <a:lin ang="2700000" scaled="1"/>
                          </a:gradFill>
                          <a:latin typeface="Cambria Math"/>
                          <a:ea typeface="Cambria Math"/>
                        </a:rPr>
                        <m:t>𝑃𝑟𝑒𝑐𝑖𝑠𝑖𝑜𝑛</m:t>
                      </m:r>
                      <m:r>
                        <a:rPr lang="en-US" i="1" smtClean="0">
                          <a:gradFill>
                            <a:gsLst>
                              <a:gs pos="71000">
                                <a:srgbClr val="5FA5C1"/>
                              </a:gs>
                              <a:gs pos="43000">
                                <a:srgbClr val="6487BF"/>
                              </a:gs>
                              <a:gs pos="22000">
                                <a:srgbClr val="566FB0"/>
                              </a:gs>
                              <a:gs pos="0">
                                <a:srgbClr val="3C2373">
                                  <a:lumMod val="91000"/>
                                </a:srgbClr>
                              </a:gs>
                              <a:gs pos="100000">
                                <a:srgbClr val="339791">
                                  <a:lumMod val="97000"/>
                                  <a:lumOff val="3000"/>
                                </a:srgbClr>
                              </a:gs>
                            </a:gsLst>
                            <a:lin ang="2700000" scaled="1"/>
                          </a:gradFill>
                          <a:latin typeface="Cambria Math"/>
                          <a:ea typeface="Cambria Math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𝑇𝑃</m:t>
                          </m:r>
                        </m:num>
                        <m:den>
                          <m:r>
                            <a:rPr lang="en-US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𝑇𝑃</m:t>
                          </m:r>
                          <m:r>
                            <a:rPr lang="en-US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+</m:t>
                          </m:r>
                          <m:r>
                            <a:rPr lang="en-US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164" y="1578625"/>
                <a:ext cx="3420680" cy="848181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tangle 12"/>
              <p:cNvSpPr/>
              <p:nvPr/>
            </p:nvSpPr>
            <p:spPr>
              <a:xfrm>
                <a:off x="7107487" y="1578625"/>
                <a:ext cx="2973506" cy="8481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gradFill>
                            <a:gsLst>
                              <a:gs pos="71000">
                                <a:srgbClr val="5FA5C1"/>
                              </a:gs>
                              <a:gs pos="43000">
                                <a:srgbClr val="6487BF"/>
                              </a:gs>
                              <a:gs pos="22000">
                                <a:srgbClr val="566FB0"/>
                              </a:gs>
                              <a:gs pos="0">
                                <a:srgbClr val="3C2373">
                                  <a:lumMod val="91000"/>
                                </a:srgbClr>
                              </a:gs>
                              <a:gs pos="100000">
                                <a:srgbClr val="339791">
                                  <a:lumMod val="97000"/>
                                  <a:lumOff val="3000"/>
                                </a:srgbClr>
                              </a:gs>
                            </a:gsLst>
                            <a:lin ang="2700000" scaled="1"/>
                          </a:gradFill>
                          <a:latin typeface="Cambria Math"/>
                          <a:ea typeface="新細明體"/>
                          <a:cs typeface="Arial" pitchFamily="34" charset="0"/>
                        </a:rPr>
                        <m:t> </m:t>
                      </m:r>
                      <m:r>
                        <a:rPr lang="en-US" b="0" i="1" smtClean="0">
                          <a:gradFill>
                            <a:gsLst>
                              <a:gs pos="71000">
                                <a:srgbClr val="5FA5C1"/>
                              </a:gs>
                              <a:gs pos="43000">
                                <a:srgbClr val="6487BF"/>
                              </a:gs>
                              <a:gs pos="22000">
                                <a:srgbClr val="566FB0"/>
                              </a:gs>
                              <a:gs pos="0">
                                <a:srgbClr val="3C2373">
                                  <a:lumMod val="91000"/>
                                </a:srgbClr>
                              </a:gs>
                              <a:gs pos="100000">
                                <a:srgbClr val="339791">
                                  <a:lumMod val="97000"/>
                                  <a:lumOff val="3000"/>
                                </a:srgbClr>
                              </a:gs>
                            </a:gsLst>
                            <a:lin ang="2700000" scaled="1"/>
                          </a:gradFill>
                          <a:latin typeface="Cambria Math"/>
                          <a:ea typeface="Cambria Math"/>
                        </a:rPr>
                        <m:t>𝑅𝑒𝑐𝑎𝑙𝑙</m:t>
                      </m:r>
                      <m:r>
                        <a:rPr lang="en-US" i="1" smtClean="0">
                          <a:gradFill>
                            <a:gsLst>
                              <a:gs pos="71000">
                                <a:srgbClr val="5FA5C1"/>
                              </a:gs>
                              <a:gs pos="43000">
                                <a:srgbClr val="6487BF"/>
                              </a:gs>
                              <a:gs pos="22000">
                                <a:srgbClr val="566FB0"/>
                              </a:gs>
                              <a:gs pos="0">
                                <a:srgbClr val="3C2373">
                                  <a:lumMod val="91000"/>
                                </a:srgbClr>
                              </a:gs>
                              <a:gs pos="100000">
                                <a:srgbClr val="339791">
                                  <a:lumMod val="97000"/>
                                  <a:lumOff val="3000"/>
                                </a:srgbClr>
                              </a:gs>
                            </a:gsLst>
                            <a:lin ang="2700000" scaled="1"/>
                          </a:gradFill>
                          <a:latin typeface="Cambria Math"/>
                          <a:ea typeface="Cambria Math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𝑇𝑃</m:t>
                          </m:r>
                        </m:num>
                        <m:den>
                          <m:r>
                            <a:rPr lang="en-US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𝑇𝑃</m:t>
                          </m:r>
                          <m:r>
                            <a:rPr lang="en-US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+</m:t>
                          </m:r>
                          <m:r>
                            <a:rPr lang="en-US" b="0" i="1" smtClean="0">
                              <a:gradFill>
                                <a:gsLst>
                                  <a:gs pos="71000">
                                    <a:srgbClr val="5FA5C1"/>
                                  </a:gs>
                                  <a:gs pos="43000">
                                    <a:srgbClr val="6487BF"/>
                                  </a:gs>
                                  <a:gs pos="22000">
                                    <a:srgbClr val="566FB0"/>
                                  </a:gs>
                                  <a:gs pos="0">
                                    <a:srgbClr val="3C2373">
                                      <a:lumMod val="91000"/>
                                    </a:srgbClr>
                                  </a:gs>
                                  <a:gs pos="100000">
                                    <a:srgbClr val="339791">
                                      <a:lumMod val="97000"/>
                                      <a:lumOff val="3000"/>
                                    </a:srgbClr>
                                  </a:gs>
                                </a:gsLst>
                                <a:lin ang="2700000" scaled="1"/>
                              </a:gradFill>
                              <a:latin typeface="Cambria Math"/>
                              <a:ea typeface="Cambria Math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7487" y="1578625"/>
                <a:ext cx="2973506" cy="848181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sp>
        <p:nvSpPr>
          <p:cNvPr id="14" name="Rectangle 13"/>
          <p:cNvSpPr/>
          <p:nvPr/>
        </p:nvSpPr>
        <p:spPr>
          <a:xfrm>
            <a:off x="3046412" y="3138226"/>
            <a:ext cx="5410200" cy="44069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AP: the area under the precision-recall graph.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Rectangle 14"/>
              <p:cNvSpPr/>
              <p:nvPr/>
            </p:nvSpPr>
            <p:spPr>
              <a:xfrm>
                <a:off x="867508" y="3733800"/>
                <a:ext cx="10865704" cy="2473217"/>
              </a:xfrm>
              <a:prstGeom prst="rect">
                <a:avLst/>
              </a:prstGeom>
              <a:noFill/>
            </p:spPr>
            <p:txBody>
              <a:bodyPr wrap="square" lIns="134088" tIns="67044" rIns="134088" bIns="67044">
                <a:spAutoFit/>
              </a:bodyPr>
              <a:lstStyle/>
              <a:p>
                <a:pPr marL="342900" indent="-342900">
                  <a:lnSpc>
                    <a:spcPct val="300000"/>
                  </a:lnSpc>
                  <a:buFont typeface="Arial" pitchFamily="34" charset="0"/>
                  <a:buChar char="•"/>
                </a:pPr>
                <a:r>
                  <a:rPr lang="en-US" sz="1800" dirty="0">
                    <a:ln w="12700">
                      <a:noFill/>
                      <a:prstDash val="solid"/>
                    </a:ln>
                    <a:gradFill>
                      <a:gsLst>
                        <a:gs pos="0">
                          <a:srgbClr val="42267E">
                            <a:lumMod val="91000"/>
                          </a:srgbClr>
                        </a:gs>
                        <a:gs pos="22000">
                          <a:srgbClr val="566FB0">
                            <a:lumMod val="100000"/>
                          </a:srgbClr>
                        </a:gs>
                        <a:gs pos="43000">
                          <a:srgbClr val="6487BF"/>
                        </a:gs>
                        <a:gs pos="71000">
                          <a:srgbClr val="5FA5C1"/>
                        </a:gs>
                        <a:gs pos="100000">
                          <a:srgbClr val="31908A">
                            <a:lumMod val="97000"/>
                            <a:lumOff val="3000"/>
                          </a:srgbClr>
                        </a:gs>
                      </a:gsLst>
                      <a:lin ang="2700000" scaled="0"/>
                    </a:gradFill>
                    <a:latin typeface="Arial" pitchFamily="34" charset="0"/>
                  </a:rPr>
                  <a:t>True Positive (TP): If the </a:t>
                </a:r>
                <a:r>
                  <a:rPr lang="en-US" sz="1800" dirty="0" err="1">
                    <a:ln w="12700">
                      <a:noFill/>
                      <a:prstDash val="solid"/>
                    </a:ln>
                    <a:gradFill>
                      <a:gsLst>
                        <a:gs pos="0">
                          <a:srgbClr val="42267E">
                            <a:lumMod val="91000"/>
                          </a:srgbClr>
                        </a:gs>
                        <a:gs pos="22000">
                          <a:srgbClr val="566FB0">
                            <a:lumMod val="100000"/>
                          </a:srgbClr>
                        </a:gs>
                        <a:gs pos="43000">
                          <a:srgbClr val="6487BF"/>
                        </a:gs>
                        <a:gs pos="71000">
                          <a:srgbClr val="5FA5C1"/>
                        </a:gs>
                        <a:gs pos="100000">
                          <a:srgbClr val="31908A">
                            <a:lumMod val="97000"/>
                            <a:lumOff val="3000"/>
                          </a:srgbClr>
                        </a:gs>
                      </a:gsLst>
                      <a:lin ang="2700000" scaled="0"/>
                    </a:gradFill>
                    <a:latin typeface="Arial" pitchFamily="34" charset="0"/>
                  </a:rPr>
                  <a:t>IoU</a:t>
                </a:r>
                <a:r>
                  <a:rPr lang="en-US" sz="1800" dirty="0">
                    <a:ln w="12700">
                      <a:noFill/>
                      <a:prstDash val="solid"/>
                    </a:ln>
                    <a:gradFill>
                      <a:gsLst>
                        <a:gs pos="0">
                          <a:srgbClr val="42267E">
                            <a:lumMod val="91000"/>
                          </a:srgbClr>
                        </a:gs>
                        <a:gs pos="22000">
                          <a:srgbClr val="566FB0">
                            <a:lumMod val="100000"/>
                          </a:srgbClr>
                        </a:gs>
                        <a:gs pos="43000">
                          <a:srgbClr val="6487BF"/>
                        </a:gs>
                        <a:gs pos="71000">
                          <a:srgbClr val="5FA5C1"/>
                        </a:gs>
                        <a:gs pos="100000">
                          <a:srgbClr val="31908A">
                            <a:lumMod val="97000"/>
                            <a:lumOff val="3000"/>
                          </a:srgbClr>
                        </a:gs>
                      </a:gsLst>
                      <a:lin ang="2700000" scaled="0"/>
                    </a:gradFill>
                    <a:latin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n w="12700">
                          <a:noFill/>
                          <a:prstDash val="solid"/>
                        </a:ln>
                        <a:gradFill>
                          <a:gsLst>
                            <a:gs pos="0">
                              <a:srgbClr val="42267E">
                                <a:lumMod val="91000"/>
                              </a:srgbClr>
                            </a:gs>
                            <a:gs pos="22000">
                              <a:srgbClr val="566FB0">
                                <a:lumMod val="100000"/>
                              </a:srgbClr>
                            </a:gs>
                            <a:gs pos="43000">
                              <a:srgbClr val="6487BF"/>
                            </a:gs>
                            <a:gs pos="71000">
                              <a:srgbClr val="5FA5C1"/>
                            </a:gs>
                            <a:gs pos="100000">
                              <a:srgbClr val="31908A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0"/>
                        </a:gradFill>
                        <a:latin typeface="Cambria Math"/>
                        <a:ea typeface="Cambria Math"/>
                      </a:rPr>
                      <m:t>≥</m:t>
                    </m:r>
                    <m:r>
                      <a:rPr lang="en-US" sz="1800" b="0" i="0" dirty="0" smtClean="0">
                        <a:ln w="12700">
                          <a:noFill/>
                          <a:prstDash val="solid"/>
                        </a:ln>
                        <a:gradFill>
                          <a:gsLst>
                            <a:gs pos="0">
                              <a:srgbClr val="42267E">
                                <a:lumMod val="91000"/>
                              </a:srgbClr>
                            </a:gs>
                            <a:gs pos="22000">
                              <a:srgbClr val="566FB0">
                                <a:lumMod val="100000"/>
                              </a:srgbClr>
                            </a:gs>
                            <a:gs pos="43000">
                              <a:srgbClr val="6487BF"/>
                            </a:gs>
                            <a:gs pos="71000">
                              <a:srgbClr val="5FA5C1"/>
                            </a:gs>
                            <a:gs pos="100000">
                              <a:srgbClr val="31908A">
                                <a:lumMod val="97000"/>
                                <a:lumOff val="3000"/>
                              </a:srgbClr>
                            </a:gs>
                          </a:gsLst>
                          <a:lin ang="2700000" scaled="0"/>
                        </a:gradFill>
                        <a:latin typeface="Cambria Math"/>
                        <a:ea typeface="Cambria Math"/>
                      </a:rPr>
                      <m:t> </m:t>
                    </m:r>
                  </m:oMath>
                </a14:m>
                <a:r>
                  <a:rPr lang="en-US" sz="1800" dirty="0">
                    <a:ln w="12700">
                      <a:noFill/>
                      <a:prstDash val="solid"/>
                    </a:ln>
                    <a:gradFill>
                      <a:gsLst>
                        <a:gs pos="0">
                          <a:srgbClr val="42267E">
                            <a:lumMod val="91000"/>
                          </a:srgbClr>
                        </a:gs>
                        <a:gs pos="22000">
                          <a:srgbClr val="566FB0">
                            <a:lumMod val="100000"/>
                          </a:srgbClr>
                        </a:gs>
                        <a:gs pos="43000">
                          <a:srgbClr val="6487BF"/>
                        </a:gs>
                        <a:gs pos="71000">
                          <a:srgbClr val="5FA5C1"/>
                        </a:gs>
                        <a:gs pos="100000">
                          <a:srgbClr val="31908A">
                            <a:lumMod val="97000"/>
                            <a:lumOff val="3000"/>
                          </a:srgbClr>
                        </a:gs>
                      </a:gsLst>
                      <a:lin ang="2700000" scaled="0"/>
                    </a:gradFill>
                    <a:latin typeface="Arial" pitchFamily="34" charset="0"/>
                  </a:rPr>
                  <a:t>0.5 and the model labels the objects correctly.</a:t>
                </a:r>
              </a:p>
              <a:p>
                <a:pPr marL="342900" indent="-342900">
                  <a:lnSpc>
                    <a:spcPct val="300000"/>
                  </a:lnSpc>
                  <a:buFont typeface="Arial" pitchFamily="34" charset="0"/>
                  <a:buChar char="•"/>
                </a:pPr>
                <a:r>
                  <a:rPr lang="en-US" sz="1800" dirty="0">
                    <a:ln w="12700">
                      <a:noFill/>
                      <a:prstDash val="solid"/>
                    </a:ln>
                    <a:gradFill>
                      <a:gsLst>
                        <a:gs pos="0">
                          <a:srgbClr val="42267E">
                            <a:lumMod val="91000"/>
                          </a:srgbClr>
                        </a:gs>
                        <a:gs pos="22000">
                          <a:srgbClr val="566FB0">
                            <a:lumMod val="100000"/>
                          </a:srgbClr>
                        </a:gs>
                        <a:gs pos="43000">
                          <a:srgbClr val="6487BF"/>
                        </a:gs>
                        <a:gs pos="71000">
                          <a:srgbClr val="5FA5C1"/>
                        </a:gs>
                        <a:gs pos="100000">
                          <a:srgbClr val="31908A">
                            <a:lumMod val="97000"/>
                            <a:lumOff val="3000"/>
                          </a:srgbClr>
                        </a:gs>
                      </a:gsLst>
                      <a:lin ang="2700000" scaled="0"/>
                    </a:gradFill>
                    <a:latin typeface="Arial" pitchFamily="34" charset="0"/>
                  </a:rPr>
                  <a:t>False Positive (FP): the model labels the objects where there are no such objects. </a:t>
                </a:r>
              </a:p>
              <a:p>
                <a:pPr marL="342900" indent="-342900">
                  <a:lnSpc>
                    <a:spcPct val="300000"/>
                  </a:lnSpc>
                  <a:buFont typeface="Arial" pitchFamily="34" charset="0"/>
                  <a:buChar char="•"/>
                </a:pPr>
                <a:r>
                  <a:rPr lang="en-US" sz="1800" dirty="0">
                    <a:ln w="12700">
                      <a:noFill/>
                      <a:prstDash val="solid"/>
                    </a:ln>
                    <a:gradFill>
                      <a:gsLst>
                        <a:gs pos="0">
                          <a:srgbClr val="42267E">
                            <a:lumMod val="91000"/>
                          </a:srgbClr>
                        </a:gs>
                        <a:gs pos="22000">
                          <a:srgbClr val="566FB0">
                            <a:lumMod val="100000"/>
                          </a:srgbClr>
                        </a:gs>
                        <a:gs pos="43000">
                          <a:srgbClr val="6487BF"/>
                        </a:gs>
                        <a:gs pos="71000">
                          <a:srgbClr val="5FA5C1"/>
                        </a:gs>
                        <a:gs pos="100000">
                          <a:srgbClr val="31908A">
                            <a:lumMod val="97000"/>
                            <a:lumOff val="3000"/>
                          </a:srgbClr>
                        </a:gs>
                      </a:gsLst>
                      <a:lin ang="2700000" scaled="0"/>
                    </a:gradFill>
                    <a:latin typeface="Arial" pitchFamily="34" charset="0"/>
                  </a:rPr>
                  <a:t>False Negative (FN): the model does not label the objects where there are such objects.</a:t>
                </a:r>
              </a:p>
            </p:txBody>
          </p:sp>
        </mc:Choice>
        <mc:Fallback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508" y="3733800"/>
                <a:ext cx="10865704" cy="2473217"/>
              </a:xfrm>
              <a:prstGeom prst="rect">
                <a:avLst/>
              </a:prstGeom>
              <a:blipFill rotWithShape="1">
                <a:blip r:embed="rId3"/>
                <a:stretch>
                  <a:fillRect b="-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  <a:endParaRPr lang="en-US">
                  <a:noFill/>
                </a:endParaRP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14164" y="381001"/>
            <a:ext cx="7618648" cy="96639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 models </a:t>
            </a:r>
            <a:r>
              <a:rPr lang="en-US" sz="36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–</a:t>
            </a:r>
            <a:r>
              <a:rPr lang="en-US" sz="5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 </a:t>
            </a:r>
            <a:r>
              <a:rPr lang="en-US" sz="36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before retraining</a:t>
            </a:r>
            <a:endParaRPr lang="en-US" sz="4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pic>
        <p:nvPicPr>
          <p:cNvPr id="5" name="图片" descr="/Users/zhiminglin/Desktop/Screenshot 2019-03-31 at 11.23.23 AM.pngScreenshot 2019-03-31 at 11.23.23 AM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1139823" y="1533525"/>
            <a:ext cx="9766691" cy="48006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inyv2"/>
          <p:cNvPicPr/>
          <p:nvPr/>
        </p:nvPicPr>
        <p:blipFill>
          <a:blip r:embed="rId1"/>
          <a:stretch>
            <a:fillRect/>
          </a:stretch>
        </p:blipFill>
        <p:spPr>
          <a:xfrm>
            <a:off x="1102658" y="809298"/>
            <a:ext cx="2743853" cy="2244614"/>
          </a:xfrm>
          <a:prstGeom prst="rect">
            <a:avLst/>
          </a:prstGeom>
        </p:spPr>
      </p:pic>
      <p:pic>
        <p:nvPicPr>
          <p:cNvPr id="7" name="Picture 6" descr="v2"/>
          <p:cNvPicPr/>
          <p:nvPr/>
        </p:nvPicPr>
        <p:blipFill>
          <a:blip r:embed="rId2"/>
          <a:stretch>
            <a:fillRect/>
          </a:stretch>
        </p:blipFill>
        <p:spPr>
          <a:xfrm>
            <a:off x="4722812" y="809298"/>
            <a:ext cx="2743201" cy="2244614"/>
          </a:xfrm>
          <a:prstGeom prst="rect">
            <a:avLst/>
          </a:prstGeom>
        </p:spPr>
      </p:pic>
      <p:pic>
        <p:nvPicPr>
          <p:cNvPr id="8" name="Picture 7" descr="v3"/>
          <p:cNvPicPr/>
          <p:nvPr/>
        </p:nvPicPr>
        <p:blipFill>
          <a:blip r:embed="rId3"/>
          <a:stretch>
            <a:fillRect/>
          </a:stretch>
        </p:blipFill>
        <p:spPr>
          <a:xfrm>
            <a:off x="8446228" y="809298"/>
            <a:ext cx="2743854" cy="224461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721" y="4003429"/>
            <a:ext cx="2743853" cy="2244971"/>
          </a:xfrm>
          <a:prstGeom prst="rect">
            <a:avLst/>
          </a:prstGeom>
        </p:spPr>
      </p:pic>
      <p:pic>
        <p:nvPicPr>
          <p:cNvPr id="9" name="Picture 8" descr="v2"/>
          <p:cNvPicPr/>
          <p:nvPr/>
        </p:nvPicPr>
        <p:blipFill>
          <a:blip r:embed="rId5"/>
          <a:stretch>
            <a:fillRect/>
          </a:stretch>
        </p:blipFill>
        <p:spPr>
          <a:xfrm>
            <a:off x="4765671" y="4003429"/>
            <a:ext cx="2743201" cy="2244348"/>
          </a:xfrm>
          <a:prstGeom prst="rect">
            <a:avLst/>
          </a:prstGeom>
        </p:spPr>
      </p:pic>
      <p:pic>
        <p:nvPicPr>
          <p:cNvPr id="10" name="Picture 9" descr="v3"/>
          <p:cNvPicPr/>
          <p:nvPr/>
        </p:nvPicPr>
        <p:blipFill>
          <a:blip r:embed="rId6"/>
          <a:stretch>
            <a:fillRect/>
          </a:stretch>
        </p:blipFill>
        <p:spPr>
          <a:xfrm>
            <a:off x="8454165" y="4003786"/>
            <a:ext cx="2743854" cy="224461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17511" y="152400"/>
            <a:ext cx="1181102" cy="504729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Light</a:t>
            </a:r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: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17510" y="3429000"/>
            <a:ext cx="1295399" cy="504729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Heavy</a:t>
            </a:r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: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492876" y="3114675"/>
            <a:ext cx="1961541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Tiny YOLOv2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431944" y="3114675"/>
            <a:ext cx="1324936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YOLOv2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163624" y="3114675"/>
            <a:ext cx="1324936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YOLOv3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492875" y="6324600"/>
            <a:ext cx="1961541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Tiny YOLOv2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468454" y="6324600"/>
            <a:ext cx="1324936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YOLOv2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9155687" y="6324600"/>
            <a:ext cx="1324936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YOLOv3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14164" y="381001"/>
            <a:ext cx="7618648" cy="96639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4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 models </a:t>
            </a:r>
            <a:r>
              <a:rPr lang="en-US" sz="36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–</a:t>
            </a:r>
            <a:r>
              <a:rPr lang="en-US" sz="5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 </a:t>
            </a:r>
            <a:r>
              <a:rPr lang="en-US" sz="36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after retraining</a:t>
            </a:r>
            <a:endParaRPr lang="en-US" sz="4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pic>
        <p:nvPicPr>
          <p:cNvPr id="6" name="图片" descr="/Users/zhiminglin/Desktop/Screenshot 2019-03-31 at 11.27.00 AM.pngScreenshot 2019-03-31 at 11.27.00 AM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1139823" y="1375970"/>
            <a:ext cx="10027632" cy="490100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17511" y="152400"/>
            <a:ext cx="1181102" cy="504729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Light</a:t>
            </a:r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: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17510" y="3429000"/>
            <a:ext cx="1295399" cy="504729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Heavy</a:t>
            </a:r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: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492876" y="3114675"/>
            <a:ext cx="1961541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Tiny YOLOv2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431944" y="3114675"/>
            <a:ext cx="1324936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YOLOv2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163624" y="3114675"/>
            <a:ext cx="1324936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YOLOv3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492875" y="6324600"/>
            <a:ext cx="1961541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Tiny YOLOv2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468454" y="6324600"/>
            <a:ext cx="1324936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YOLOv2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9155687" y="6324600"/>
            <a:ext cx="1324936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YOLOv3 </a:t>
            </a:r>
            <a:endParaRPr lang="en-US" sz="1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pic>
        <p:nvPicPr>
          <p:cNvPr id="19" name="Picture 18" descr="tinyv2"/>
          <p:cNvPicPr/>
          <p:nvPr/>
        </p:nvPicPr>
        <p:blipFill>
          <a:blip r:embed="rId1"/>
          <a:stretch>
            <a:fillRect/>
          </a:stretch>
        </p:blipFill>
        <p:spPr>
          <a:xfrm>
            <a:off x="1092196" y="809298"/>
            <a:ext cx="2744058" cy="2244614"/>
          </a:xfrm>
          <a:prstGeom prst="rect">
            <a:avLst/>
          </a:prstGeom>
        </p:spPr>
      </p:pic>
      <p:pic>
        <p:nvPicPr>
          <p:cNvPr id="20" name="Picture 19" descr="v2"/>
          <p:cNvPicPr/>
          <p:nvPr/>
        </p:nvPicPr>
        <p:blipFill>
          <a:blip r:embed="rId2"/>
          <a:stretch>
            <a:fillRect/>
          </a:stretch>
        </p:blipFill>
        <p:spPr>
          <a:xfrm>
            <a:off x="4722812" y="809298"/>
            <a:ext cx="2743526" cy="2244614"/>
          </a:xfrm>
          <a:prstGeom prst="rect">
            <a:avLst/>
          </a:prstGeom>
        </p:spPr>
      </p:pic>
      <p:pic>
        <p:nvPicPr>
          <p:cNvPr id="21" name="Picture 20" descr="result"/>
          <p:cNvPicPr/>
          <p:nvPr/>
        </p:nvPicPr>
        <p:blipFill>
          <a:blip r:embed="rId3"/>
          <a:stretch>
            <a:fillRect/>
          </a:stretch>
        </p:blipFill>
        <p:spPr>
          <a:xfrm>
            <a:off x="8454164" y="809298"/>
            <a:ext cx="2743739" cy="2244614"/>
          </a:xfrm>
          <a:prstGeom prst="rect">
            <a:avLst/>
          </a:prstGeom>
        </p:spPr>
      </p:pic>
      <p:pic>
        <p:nvPicPr>
          <p:cNvPr id="22" name="Picture 21" descr="jams_tinyv2"/>
          <p:cNvPicPr/>
          <p:nvPr/>
        </p:nvPicPr>
        <p:blipFill>
          <a:blip r:embed="rId4"/>
          <a:stretch>
            <a:fillRect/>
          </a:stretch>
        </p:blipFill>
        <p:spPr>
          <a:xfrm>
            <a:off x="1101721" y="4003428"/>
            <a:ext cx="2743186" cy="2244971"/>
          </a:xfrm>
          <a:prstGeom prst="rect">
            <a:avLst/>
          </a:prstGeom>
        </p:spPr>
      </p:pic>
      <p:pic>
        <p:nvPicPr>
          <p:cNvPr id="23" name="Picture 22" descr="jams_yolov2"/>
          <p:cNvPicPr/>
          <p:nvPr/>
        </p:nvPicPr>
        <p:blipFill>
          <a:blip r:embed="rId5"/>
          <a:stretch>
            <a:fillRect/>
          </a:stretch>
        </p:blipFill>
        <p:spPr>
          <a:xfrm>
            <a:off x="4765671" y="4003786"/>
            <a:ext cx="2743526" cy="2244614"/>
          </a:xfrm>
          <a:prstGeom prst="rect">
            <a:avLst/>
          </a:prstGeom>
        </p:spPr>
      </p:pic>
      <p:pic>
        <p:nvPicPr>
          <p:cNvPr id="24" name="Picture 23" descr="1v4"/>
          <p:cNvPicPr/>
          <p:nvPr/>
        </p:nvPicPr>
        <p:blipFill>
          <a:blip r:embed="rId6"/>
          <a:stretch>
            <a:fillRect/>
          </a:stretch>
        </p:blipFill>
        <p:spPr>
          <a:xfrm>
            <a:off x="8454165" y="4003786"/>
            <a:ext cx="2743524" cy="2244614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4163" y="381001"/>
            <a:ext cx="8532176" cy="1058727"/>
          </a:xfrm>
          <a:prstGeom prst="rect">
            <a:avLst/>
          </a:prstGeom>
          <a:noFill/>
        </p:spPr>
        <p:txBody>
          <a:bodyPr wrap="square" lIns="134088" tIns="67044" rIns="134088" bIns="67044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Introduction</a:t>
            </a:r>
            <a:r>
              <a:rPr lang="en-US" sz="59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– problem &amp; solution</a:t>
            </a:r>
            <a:endParaRPr lang="en-US" sz="36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03147" y="152400"/>
            <a:ext cx="11782531" cy="6553200"/>
          </a:xfrm>
          <a:prstGeom prst="rect">
            <a:avLst/>
          </a:prstGeom>
          <a:noFill/>
          <a:ln w="63500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4088" tIns="67044" rIns="134088" bIns="67044"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14400" y="1752600"/>
            <a:ext cx="6451600" cy="3826510"/>
          </a:xfrm>
          <a:prstGeom prst="rect">
            <a:avLst/>
          </a:prstGeom>
          <a:noFill/>
        </p:spPr>
        <p:txBody>
          <a:bodyPr wrap="square" lIns="134088" tIns="67044" rIns="134088" bIns="67044" rtlCol="0">
            <a:spAutoFit/>
          </a:bodyPr>
          <a:lstStyle/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Traffic congestion is one of the major problems in Macao.</a:t>
            </a:r>
            <a:endParaRPr lang="en-US" sz="24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The DSAT website provides real-time traffic images but not any analysis on the traffic status.</a:t>
            </a:r>
            <a:endParaRPr lang="en-US" sz="24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6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689" y="2083377"/>
            <a:ext cx="3289300" cy="26912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45702" y="5053000"/>
            <a:ext cx="32012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Sample image from DSAT</a:t>
            </a:r>
            <a:endParaRPr lang="en-US" sz="2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23351" y="1082933"/>
            <a:ext cx="6705600" cy="530415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Novelty: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1173480" lvl="1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Apply object detection algorithms on Macao traffic.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1173480" lvl="1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Optimize the algorithms to fit better in Macao case.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  <a:p>
            <a:pPr marL="1173480" lvl="1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solidFill>
                  <a:schemeClr val="bg1"/>
                </a:solidFill>
                <a:latin typeface="Arial" panose="020B0604020202090204" pitchFamily="34" charset="0"/>
              </a:rPr>
              <a:t>Web applicaiton provides real-time traffic images and analysis.</a:t>
            </a:r>
            <a:endParaRPr lang="en-US" sz="2400" dirty="0">
              <a:ln w="12700">
                <a:noFill/>
                <a:prstDash val="solid"/>
              </a:ln>
              <a:solidFill>
                <a:schemeClr val="bg1"/>
              </a:soli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7348" y="-76381"/>
            <a:ext cx="12222683" cy="6934200"/>
          </a:xfrm>
          <a:custGeom>
            <a:avLst/>
            <a:gdLst>
              <a:gd name="connsiteX0" fmla="*/ 0 w 6896100"/>
              <a:gd name="connsiteY0" fmla="*/ 0 h 5715000"/>
              <a:gd name="connsiteX1" fmla="*/ 6896100 w 6896100"/>
              <a:gd name="connsiteY1" fmla="*/ 0 h 5715000"/>
              <a:gd name="connsiteX2" fmla="*/ 6896100 w 6896100"/>
              <a:gd name="connsiteY2" fmla="*/ 5715000 h 5715000"/>
              <a:gd name="connsiteX3" fmla="*/ 0 w 6896100"/>
              <a:gd name="connsiteY3" fmla="*/ 5715000 h 5715000"/>
              <a:gd name="connsiteX4" fmla="*/ 0 w 6896100"/>
              <a:gd name="connsiteY4" fmla="*/ 0 h 5715000"/>
              <a:gd name="connsiteX0-1" fmla="*/ 0 w 6896100"/>
              <a:gd name="connsiteY0-2" fmla="*/ 12700 h 5727700"/>
              <a:gd name="connsiteX1-3" fmla="*/ 5524500 w 6896100"/>
              <a:gd name="connsiteY1-4" fmla="*/ 0 h 5727700"/>
              <a:gd name="connsiteX2-5" fmla="*/ 6896100 w 6896100"/>
              <a:gd name="connsiteY2-6" fmla="*/ 5727700 h 5727700"/>
              <a:gd name="connsiteX3-7" fmla="*/ 0 w 6896100"/>
              <a:gd name="connsiteY3-8" fmla="*/ 5727700 h 5727700"/>
              <a:gd name="connsiteX4-9" fmla="*/ 0 w 6896100"/>
              <a:gd name="connsiteY4-10" fmla="*/ 12700 h 5727700"/>
              <a:gd name="connsiteX0-11" fmla="*/ 0 w 9144000"/>
              <a:gd name="connsiteY0-12" fmla="*/ 12700 h 5727700"/>
              <a:gd name="connsiteX1-13" fmla="*/ 5524500 w 9144000"/>
              <a:gd name="connsiteY1-14" fmla="*/ 0 h 5727700"/>
              <a:gd name="connsiteX2-15" fmla="*/ 9144000 w 9144000"/>
              <a:gd name="connsiteY2-16" fmla="*/ 5727700 h 5727700"/>
              <a:gd name="connsiteX3-17" fmla="*/ 0 w 9144000"/>
              <a:gd name="connsiteY3-18" fmla="*/ 5727700 h 5727700"/>
              <a:gd name="connsiteX4-19" fmla="*/ 0 w 9144000"/>
              <a:gd name="connsiteY4-20" fmla="*/ 12700 h 5727700"/>
              <a:gd name="connsiteX0-21" fmla="*/ 0 w 7632700"/>
              <a:gd name="connsiteY0-22" fmla="*/ 12700 h 5727700"/>
              <a:gd name="connsiteX1-23" fmla="*/ 5524500 w 7632700"/>
              <a:gd name="connsiteY1-24" fmla="*/ 0 h 5727700"/>
              <a:gd name="connsiteX2-25" fmla="*/ 7632700 w 7632700"/>
              <a:gd name="connsiteY2-26" fmla="*/ 5715000 h 5727700"/>
              <a:gd name="connsiteX3-27" fmla="*/ 0 w 7632700"/>
              <a:gd name="connsiteY3-28" fmla="*/ 5727700 h 5727700"/>
              <a:gd name="connsiteX4-29" fmla="*/ 0 w 7632700"/>
              <a:gd name="connsiteY4-30" fmla="*/ 12700 h 5727700"/>
              <a:gd name="connsiteX0-31" fmla="*/ 0 w 9093200"/>
              <a:gd name="connsiteY0-32" fmla="*/ 12700 h 5727700"/>
              <a:gd name="connsiteX1-33" fmla="*/ 5524500 w 9093200"/>
              <a:gd name="connsiteY1-34" fmla="*/ 0 h 5727700"/>
              <a:gd name="connsiteX2-35" fmla="*/ 9093200 w 9093200"/>
              <a:gd name="connsiteY2-36" fmla="*/ 5727700 h 5727700"/>
              <a:gd name="connsiteX3-37" fmla="*/ 0 w 9093200"/>
              <a:gd name="connsiteY3-38" fmla="*/ 5727700 h 5727700"/>
              <a:gd name="connsiteX4-39" fmla="*/ 0 w 9093200"/>
              <a:gd name="connsiteY4-40" fmla="*/ 12700 h 5727700"/>
              <a:gd name="connsiteX0-41" fmla="*/ 0 w 9093200"/>
              <a:gd name="connsiteY0-42" fmla="*/ 25400 h 5740400"/>
              <a:gd name="connsiteX1-43" fmla="*/ 4559300 w 9093200"/>
              <a:gd name="connsiteY1-44" fmla="*/ 0 h 5740400"/>
              <a:gd name="connsiteX2-45" fmla="*/ 9093200 w 9093200"/>
              <a:gd name="connsiteY2-46" fmla="*/ 5740400 h 5740400"/>
              <a:gd name="connsiteX3-47" fmla="*/ 0 w 9093200"/>
              <a:gd name="connsiteY3-48" fmla="*/ 5740400 h 5740400"/>
              <a:gd name="connsiteX4-49" fmla="*/ 0 w 9093200"/>
              <a:gd name="connsiteY4-50" fmla="*/ 25400 h 5740400"/>
              <a:gd name="connsiteX0-51" fmla="*/ 0 w 9093200"/>
              <a:gd name="connsiteY0-52" fmla="*/ 12700 h 5727700"/>
              <a:gd name="connsiteX1-53" fmla="*/ 3708400 w 9093200"/>
              <a:gd name="connsiteY1-54" fmla="*/ 0 h 5727700"/>
              <a:gd name="connsiteX2-55" fmla="*/ 9093200 w 9093200"/>
              <a:gd name="connsiteY2-56" fmla="*/ 5727700 h 5727700"/>
              <a:gd name="connsiteX3-57" fmla="*/ 0 w 9093200"/>
              <a:gd name="connsiteY3-58" fmla="*/ 5727700 h 5727700"/>
              <a:gd name="connsiteX4-59" fmla="*/ 0 w 9093200"/>
              <a:gd name="connsiteY4-60" fmla="*/ 12700 h 5727700"/>
              <a:gd name="connsiteX0-61" fmla="*/ 0 w 9093200"/>
              <a:gd name="connsiteY0-62" fmla="*/ 12700 h 5727700"/>
              <a:gd name="connsiteX1-63" fmla="*/ 3848100 w 9093200"/>
              <a:gd name="connsiteY1-64" fmla="*/ 0 h 5727700"/>
              <a:gd name="connsiteX2-65" fmla="*/ 9093200 w 9093200"/>
              <a:gd name="connsiteY2-66" fmla="*/ 5727700 h 5727700"/>
              <a:gd name="connsiteX3-67" fmla="*/ 0 w 9093200"/>
              <a:gd name="connsiteY3-68" fmla="*/ 5727700 h 5727700"/>
              <a:gd name="connsiteX4-69" fmla="*/ 0 w 9093200"/>
              <a:gd name="connsiteY4-70" fmla="*/ 12700 h 5727700"/>
              <a:gd name="connsiteX0-71" fmla="*/ 0 w 9169400"/>
              <a:gd name="connsiteY0-72" fmla="*/ 12700 h 5727700"/>
              <a:gd name="connsiteX1-73" fmla="*/ 3848100 w 9169400"/>
              <a:gd name="connsiteY1-74" fmla="*/ 0 h 5727700"/>
              <a:gd name="connsiteX2-75" fmla="*/ 9169400 w 9169400"/>
              <a:gd name="connsiteY2-76" fmla="*/ 5727700 h 5727700"/>
              <a:gd name="connsiteX3-77" fmla="*/ 0 w 9169400"/>
              <a:gd name="connsiteY3-78" fmla="*/ 5727700 h 5727700"/>
              <a:gd name="connsiteX4-79" fmla="*/ 0 w 9169400"/>
              <a:gd name="connsiteY4-80" fmla="*/ 12700 h 57277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169400" h="5727700">
                <a:moveTo>
                  <a:pt x="0" y="12700"/>
                </a:moveTo>
                <a:lnTo>
                  <a:pt x="3848100" y="0"/>
                </a:lnTo>
                <a:lnTo>
                  <a:pt x="9169400" y="5727700"/>
                </a:lnTo>
                <a:lnTo>
                  <a:pt x="0" y="5727700"/>
                </a:lnTo>
                <a:lnTo>
                  <a:pt x="0" y="127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4088" tIns="67044" rIns="134088" bIns="67044"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4077" y="381000"/>
            <a:ext cx="3911535" cy="750951"/>
          </a:xfrm>
          <a:prstGeom prst="rect">
            <a:avLst/>
          </a:prstGeom>
          <a:noFill/>
        </p:spPr>
        <p:txBody>
          <a:bodyPr wrap="none" lIns="134088" tIns="67044" rIns="134088" bIns="67044">
            <a:spAutoFit/>
          </a:bodyPr>
          <a:lstStyle/>
          <a:p>
            <a:pPr algn="ctr"/>
            <a:r>
              <a:rPr lang="en-US" sz="4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Web application</a:t>
            </a:r>
            <a:endParaRPr lang="en-US" sz="48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54330" y="1170305"/>
            <a:ext cx="5622925" cy="484187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Real-time traffic images from more than 40 places.</a:t>
            </a:r>
            <a:endParaRPr lang="en-US" sz="2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Detection results from models and images are updated every 5 seconds.</a:t>
            </a:r>
            <a:endParaRPr lang="en-US" sz="2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Traffic congestion level:</a:t>
            </a:r>
            <a:endParaRPr lang="en-US" sz="2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1013460" lvl="1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light: &lt;12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1013460" lvl="1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Moderate: 12 ~ 24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1013460" lvl="1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Heavy: &gt;24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pic>
        <p:nvPicPr>
          <p:cNvPr id="7" name="Picture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007" y="1561587"/>
            <a:ext cx="6227445" cy="3658623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4163" y="381001"/>
            <a:ext cx="8532176" cy="750951"/>
          </a:xfrm>
          <a:prstGeom prst="rect">
            <a:avLst/>
          </a:prstGeom>
          <a:noFill/>
        </p:spPr>
        <p:txBody>
          <a:bodyPr wrap="square" lIns="134088" tIns="67044" rIns="134088" bIns="67044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Conclusion</a:t>
            </a:r>
            <a:endParaRPr lang="en-US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03147" y="152400"/>
            <a:ext cx="11782531" cy="6553200"/>
          </a:xfrm>
          <a:prstGeom prst="rect">
            <a:avLst/>
          </a:prstGeom>
          <a:noFill/>
          <a:ln w="63500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4088" tIns="67044" rIns="134088" bIns="67044"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14163" y="1094756"/>
            <a:ext cx="10438049" cy="5304155"/>
          </a:xfrm>
          <a:prstGeom prst="rect">
            <a:avLst/>
          </a:prstGeom>
          <a:noFill/>
        </p:spPr>
        <p:txBody>
          <a:bodyPr wrap="square" lIns="134088" tIns="67044" rIns="134088" bIns="67044" rtlCol="0">
            <a:spAutoFit/>
          </a:bodyPr>
          <a:lstStyle/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The datasets consist of 3901 DSAT traffic images with annotations are built from scratch.</a:t>
            </a:r>
            <a:endParaRPr lang="en-US" sz="24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After retraining,  the improvements are significant. the tiny YOLOv2 model increases its </a:t>
            </a:r>
            <a:r>
              <a:rPr lang="en-US" sz="2400" dirty="0" err="1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mAP</a:t>
            </a:r>
            <a:r>
              <a:rPr lang="en-US" sz="2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 more than 50% after retraining. YOLOv2 can achieve 61.45% </a:t>
            </a:r>
            <a:r>
              <a:rPr lang="en-US" sz="2400" dirty="0" err="1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mAP</a:t>
            </a:r>
            <a:r>
              <a:rPr lang="en-US" sz="2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.</a:t>
            </a:r>
            <a:endParaRPr lang="en-US" sz="24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02920" indent="-502920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In addition, the web application is developed for commuters to have clearer ideas about the current traffic congestion level.</a:t>
            </a:r>
            <a:endParaRPr lang="en-US" sz="24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Thank you!</a:t>
            </a:r>
            <a:endParaRPr lang="en-US" i="1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10446890" cy="1120282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32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1. Traffic Analysis Method Proposed by A. </a:t>
            </a:r>
            <a:r>
              <a:rPr lang="en-US" sz="3200" dirty="0" err="1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Atvar</a:t>
            </a:r>
            <a:r>
              <a:rPr lang="en-US" sz="32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, Y. Artan and Ş. Öztürk</a:t>
            </a:r>
            <a:endParaRPr lang="en-US" sz="36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14164" y="1475756"/>
            <a:ext cx="10587385" cy="530604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 marL="342900" indent="-342900" algn="just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1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A specific region is selected manually from the traffic images to perform Leunger-Malik (LM) filter and Random Forest algorithm</a:t>
            </a: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.</a:t>
            </a:r>
            <a:endParaRPr lang="en-US" sz="2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342900" indent="-342900" algn="just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Limitations: </a:t>
            </a:r>
            <a:endParaRPr lang="en-US" sz="2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1013460" lvl="1" indent="-342900" algn="just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The congestion level is better detected by machine automatically without other user’s inputs.</a:t>
            </a:r>
            <a:endParaRPr lang="en-US" sz="2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1013460" lvl="1" indent="-342900" algn="just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The modern machine learning algorithms should be used to detect objects.</a:t>
            </a:r>
            <a:endParaRPr lang="en-US" sz="2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11047648" cy="1120282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32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2. Traffic Congestion Analysis Proposed by J. Wan, Y. Yuan and Q. Wang</a:t>
            </a:r>
            <a:endParaRPr lang="en-US" sz="36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36295" y="4132580"/>
            <a:ext cx="11355070" cy="2348865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pPr marL="342900" indent="-342900" algn="just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Limitations: </a:t>
            </a:r>
            <a:endParaRPr lang="en-US" sz="2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800100" lvl="1" indent="-342900" algn="just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Weak label of the vehicles’ positions.</a:t>
            </a:r>
            <a:endParaRPr lang="en-US" sz="24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  <a:p>
            <a:pPr marL="800100" lvl="1" indent="-342900" algn="just">
              <a:lnSpc>
                <a:spcPct val="20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Not well-tuned networks are used(variation of </a:t>
            </a:r>
            <a:r>
              <a:rPr lang="en-US" sz="2400" dirty="0" err="1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AlexNet</a:t>
            </a:r>
            <a:r>
              <a:rPr lang="en-US" sz="24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 and CNN-LSTM)</a:t>
            </a:r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.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2" y="1828800"/>
            <a:ext cx="10472946" cy="198033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765538" y="4054632"/>
            <a:ext cx="2615093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Proposed procedure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11047648" cy="62784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32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Convolutional Neural Network</a:t>
            </a:r>
            <a:endParaRPr lang="en-US" sz="36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011551" y="5105400"/>
            <a:ext cx="2852874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Simple CNN example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" name="AutoShape 2" descr="Related image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667" y="1981200"/>
            <a:ext cx="9930833" cy="2819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11047648" cy="62784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32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Convolutional Neural Network</a:t>
            </a:r>
            <a:endParaRPr lang="en-US" sz="36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011551" y="5558432"/>
            <a:ext cx="2606861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Convolutional layer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" name="AutoShape 2" descr="Related image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493" y="1638300"/>
            <a:ext cx="6276975" cy="3581400"/>
          </a:xfrm>
          <a:prstGeom prst="rect">
            <a:avLst/>
          </a:prstGeom>
        </p:spPr>
      </p:pic>
      <p:sp>
        <p:nvSpPr>
          <p:cNvPr id="5" name="Rectangular Callout 4"/>
          <p:cNvSpPr/>
          <p:nvPr/>
        </p:nvSpPr>
        <p:spPr>
          <a:xfrm>
            <a:off x="8532812" y="4572000"/>
            <a:ext cx="2133600" cy="1429606"/>
          </a:xfrm>
          <a:prstGeom prst="wedgeRectCallout">
            <a:avLst>
              <a:gd name="adj1" fmla="val -50257"/>
              <a:gd name="adj2" fmla="val -711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Sigmoid</a:t>
            </a:r>
            <a:endParaRPr lang="en-US" sz="2000" dirty="0"/>
          </a:p>
          <a:p>
            <a:pPr algn="ctr"/>
            <a:r>
              <a:rPr lang="en-US" sz="2000" dirty="0" err="1"/>
              <a:t>ReLU</a:t>
            </a:r>
            <a:endParaRPr lang="en-US" sz="2000" dirty="0"/>
          </a:p>
          <a:p>
            <a:pPr algn="ctr"/>
            <a:r>
              <a:rPr lang="en-US" sz="2000" dirty="0"/>
              <a:t>Linear</a:t>
            </a:r>
            <a:endParaRPr lang="en-US" sz="2000" dirty="0"/>
          </a:p>
          <a:p>
            <a:pPr algn="ctr"/>
            <a:r>
              <a:rPr lang="en-US" sz="2000" dirty="0"/>
              <a:t>etc.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11047648" cy="62784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32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Convolutional Neural Network</a:t>
            </a:r>
            <a:endParaRPr lang="en-US" sz="36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944057" y="5558432"/>
            <a:ext cx="2987861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Fully connection layer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" name="AutoShape 2" descr="Related image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674" y="1524000"/>
            <a:ext cx="4162613" cy="379358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14164" y="381001"/>
            <a:ext cx="11047648" cy="627840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32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Convolutional Neural Network</a:t>
            </a:r>
            <a:endParaRPr lang="en-US" sz="36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72657" y="5558432"/>
            <a:ext cx="2530661" cy="443174"/>
          </a:xfrm>
          <a:prstGeom prst="rect">
            <a:avLst/>
          </a:prstGeom>
          <a:noFill/>
        </p:spPr>
        <p:txBody>
          <a:bodyPr wrap="square" lIns="134088" tIns="67044" rIns="134088" bIns="67044">
            <a:spAutoFit/>
          </a:bodyPr>
          <a:lstStyle/>
          <a:p>
            <a:r>
              <a:rPr lang="en-US" sz="2000" dirty="0" err="1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Maxpooling</a:t>
            </a:r>
            <a:r>
              <a:rPr lang="en-US" sz="2000" dirty="0">
                <a:ln w="12700">
                  <a:noFill/>
                  <a:prstDash val="solid"/>
                </a:ln>
                <a:gradFill>
                  <a:gsLst>
                    <a:gs pos="0">
                      <a:srgbClr val="42267E">
                        <a:lumMod val="91000"/>
                      </a:srgbClr>
                    </a:gs>
                    <a:gs pos="22000">
                      <a:srgbClr val="566FB0">
                        <a:lumMod val="100000"/>
                      </a:srgbClr>
                    </a:gs>
                    <a:gs pos="43000">
                      <a:srgbClr val="6487BF"/>
                    </a:gs>
                    <a:gs pos="71000">
                      <a:srgbClr val="5FA5C1"/>
                    </a:gs>
                    <a:gs pos="100000">
                      <a:srgbClr val="31908A">
                        <a:lumMod val="97000"/>
                        <a:lumOff val="3000"/>
                      </a:srgbClr>
                    </a:gs>
                  </a:gsLst>
                  <a:lin ang="2700000" scaled="0"/>
                </a:gradFill>
                <a:latin typeface="Arial" panose="020B0604020202090204" pitchFamily="34" charset="0"/>
              </a:rPr>
              <a:t> layer</a:t>
            </a:r>
            <a:endParaRPr lang="en-US" sz="2000" dirty="0">
              <a:ln w="12700">
                <a:noFill/>
                <a:prstDash val="solid"/>
              </a:ln>
              <a:gradFill>
                <a:gsLst>
                  <a:gs pos="0">
                    <a:srgbClr val="42267E">
                      <a:lumMod val="91000"/>
                    </a:srgbClr>
                  </a:gs>
                  <a:gs pos="22000">
                    <a:srgbClr val="566FB0">
                      <a:lumMod val="100000"/>
                    </a:srgbClr>
                  </a:gs>
                  <a:gs pos="43000">
                    <a:srgbClr val="6487BF"/>
                  </a:gs>
                  <a:gs pos="71000">
                    <a:srgbClr val="5FA5C1"/>
                  </a:gs>
                  <a:gs pos="100000">
                    <a:srgbClr val="31908A">
                      <a:lumMod val="97000"/>
                      <a:lumOff val="3000"/>
                    </a:srgbClr>
                  </a:gs>
                </a:gsLst>
                <a:lin ang="2700000" scaled="0"/>
              </a:gradFill>
              <a:latin typeface="Arial" panose="020B0604020202090204" pitchFamily="34" charset="0"/>
            </a:endParaRPr>
          </a:p>
        </p:txBody>
      </p:sp>
      <p:sp>
        <p:nvSpPr>
          <p:cNvPr id="2" name="AutoShape 2" descr="Related image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502" y="1828800"/>
            <a:ext cx="7220958" cy="328658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B93F3-983F-43A5-AEA8-E750C14E12AE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4558</Words>
  <Application>WPS Presentation</Application>
  <PresentationFormat>Custom</PresentationFormat>
  <Paragraphs>364</Paragraphs>
  <Slides>32</Slides>
  <Notes>18</Notes>
  <HiddenSlides>2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8" baseType="lpstr">
      <vt:lpstr>Arial</vt:lpstr>
      <vt:lpstr>SimSun</vt:lpstr>
      <vt:lpstr>Wingdings</vt:lpstr>
      <vt:lpstr>Times New Roman</vt:lpstr>
      <vt:lpstr>Times New Roman</vt:lpstr>
      <vt:lpstr>PMingLiU</vt:lpstr>
      <vt:lpstr>Calibri</vt:lpstr>
      <vt:lpstr>Helvetica Neue</vt:lpstr>
      <vt:lpstr>微软雅黑</vt:lpstr>
      <vt:lpstr>HYQiHeiKW</vt:lpstr>
      <vt:lpstr/>
      <vt:lpstr>Arial Unicode MS</vt:lpstr>
      <vt:lpstr>Thonburi</vt:lpstr>
      <vt:lpstr>HYShuSongErKW</vt:lpstr>
      <vt:lpstr>PingFang SC</vt:lpstr>
      <vt:lpstr>Office Theme</vt:lpstr>
      <vt:lpstr>Pattern Recognition Using Machine Learning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Tony Lin</dc:creator>
  <cp:lastModifiedBy>zhiminglin</cp:lastModifiedBy>
  <cp:revision>260</cp:revision>
  <dcterms:created xsi:type="dcterms:W3CDTF">2019-04-09T13:08:32Z</dcterms:created>
  <dcterms:modified xsi:type="dcterms:W3CDTF">2019-04-09T13:08:32Z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1033-1.0.0.1113</vt:lpwstr>
  </property>
</Properties>
</file>

<file path=docProps/thumbnail.jpeg>
</file>